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6FC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9144000" y="0"/>
                </a:moveTo>
                <a:lnTo>
                  <a:pt x="0" y="0"/>
                </a:lnTo>
                <a:lnTo>
                  <a:pt x="0" y="67055"/>
                </a:lnTo>
                <a:lnTo>
                  <a:pt x="9144000" y="67055"/>
                </a:lnTo>
                <a:lnTo>
                  <a:pt x="9144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4588" y="108661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1763" y="461772"/>
            <a:ext cx="1003553" cy="67741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2220" y="461772"/>
            <a:ext cx="933450" cy="67741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2572" y="461772"/>
            <a:ext cx="703326" cy="67741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800" y="461772"/>
            <a:ext cx="579881" cy="6774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29583" y="461772"/>
            <a:ext cx="703326" cy="67741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9811" y="461772"/>
            <a:ext cx="579882" cy="67741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06595" y="461772"/>
            <a:ext cx="2803398" cy="67741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3952" y="461772"/>
            <a:ext cx="1090422" cy="67741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71" y="6423659"/>
            <a:ext cx="428244" cy="4282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6FC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87667"/>
            <a:ext cx="9144000" cy="210820"/>
          </a:xfrm>
          <a:custGeom>
            <a:avLst/>
            <a:gdLst/>
            <a:ahLst/>
            <a:cxnLst/>
            <a:rect l="l" t="t" r="r" b="b"/>
            <a:pathLst>
              <a:path w="9144000" h="210820">
                <a:moveTo>
                  <a:pt x="0" y="210311"/>
                </a:moveTo>
                <a:lnTo>
                  <a:pt x="9144000" y="210311"/>
                </a:lnTo>
                <a:lnTo>
                  <a:pt x="9144000" y="0"/>
                </a:lnTo>
                <a:lnTo>
                  <a:pt x="0" y="0"/>
                </a:lnTo>
                <a:lnTo>
                  <a:pt x="0" y="210311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697979"/>
            <a:ext cx="9144000" cy="160020"/>
          </a:xfrm>
          <a:custGeom>
            <a:avLst/>
            <a:gdLst/>
            <a:ahLst/>
            <a:cxnLst/>
            <a:rect l="l" t="t" r="r" b="b"/>
            <a:pathLst>
              <a:path w="9144000" h="160020">
                <a:moveTo>
                  <a:pt x="9144000" y="0"/>
                </a:moveTo>
                <a:lnTo>
                  <a:pt x="0" y="0"/>
                </a:lnTo>
                <a:lnTo>
                  <a:pt x="0" y="160019"/>
                </a:lnTo>
                <a:lnTo>
                  <a:pt x="9144000" y="160019"/>
                </a:lnTo>
                <a:lnTo>
                  <a:pt x="914400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839200" cy="12954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4000" y="0"/>
                </a:moveTo>
                <a:lnTo>
                  <a:pt x="0" y="0"/>
                </a:lnTo>
                <a:lnTo>
                  <a:pt x="0" y="1371600"/>
                </a:lnTo>
                <a:lnTo>
                  <a:pt x="9144000" y="1371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466331"/>
            <a:ext cx="391668" cy="3916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06FC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199"/>
                </a:lnTo>
                <a:lnTo>
                  <a:pt x="9144000" y="457199"/>
                </a:lnTo>
                <a:lnTo>
                  <a:pt x="914400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9144000" y="0"/>
                </a:moveTo>
                <a:lnTo>
                  <a:pt x="0" y="0"/>
                </a:lnTo>
                <a:lnTo>
                  <a:pt x="0" y="67055"/>
                </a:lnTo>
                <a:lnTo>
                  <a:pt x="9144000" y="67055"/>
                </a:lnTo>
                <a:lnTo>
                  <a:pt x="9144000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972" y="553592"/>
            <a:ext cx="745205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06FC0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665" y="1123188"/>
            <a:ext cx="8502650" cy="3614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7554" y="6575552"/>
            <a:ext cx="213359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0952" y="457199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644" y="6362801"/>
            <a:ext cx="224345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3198" y="2142236"/>
            <a:ext cx="71469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10" dirty="0">
                <a:solidFill>
                  <a:srgbClr val="001F5F"/>
                </a:solidFill>
                <a:latin typeface="Times New Roman"/>
                <a:cs typeface="Times New Roman"/>
              </a:rPr>
              <a:t>111</a:t>
            </a:r>
            <a:r>
              <a:rPr sz="4400" b="1" spc="-50" dirty="0">
                <a:solidFill>
                  <a:srgbClr val="001F5F"/>
                </a:solidFill>
                <a:latin typeface="Microsoft JhengHei"/>
                <a:cs typeface="Microsoft JhengHei"/>
              </a:rPr>
              <a:t>學年度</a:t>
            </a:r>
            <a:r>
              <a:rPr sz="4400" b="1" spc="-60" dirty="0">
                <a:solidFill>
                  <a:srgbClr val="001F5F"/>
                </a:solidFill>
                <a:latin typeface="Microsoft JhengHei"/>
                <a:cs typeface="Microsoft JhengHei"/>
              </a:rPr>
              <a:t>第</a:t>
            </a:r>
            <a:r>
              <a:rPr sz="44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sz="4400" b="1" spc="-45" dirty="0">
                <a:solidFill>
                  <a:srgbClr val="001F5F"/>
                </a:solidFill>
                <a:latin typeface="Microsoft JhengHei"/>
                <a:cs typeface="Microsoft JhengHei"/>
              </a:rPr>
              <a:t>次</a:t>
            </a:r>
            <a:r>
              <a:rPr sz="4400" b="1" spc="-60" dirty="0">
                <a:solidFill>
                  <a:srgbClr val="001F5F"/>
                </a:solidFill>
                <a:latin typeface="Microsoft JhengHei"/>
                <a:cs typeface="Microsoft JhengHei"/>
              </a:rPr>
              <a:t>校</a:t>
            </a:r>
            <a:r>
              <a:rPr sz="4400" b="1" spc="-45" dirty="0">
                <a:solidFill>
                  <a:srgbClr val="001F5F"/>
                </a:solidFill>
                <a:latin typeface="Microsoft JhengHei"/>
                <a:cs typeface="Microsoft JhengHei"/>
              </a:rPr>
              <a:t>務</a:t>
            </a:r>
            <a:r>
              <a:rPr sz="4400" b="1" spc="-60" dirty="0">
                <a:solidFill>
                  <a:srgbClr val="001F5F"/>
                </a:solidFill>
                <a:latin typeface="Microsoft JhengHei"/>
                <a:cs typeface="Microsoft JhengHei"/>
              </a:rPr>
              <a:t>首</a:t>
            </a:r>
            <a:r>
              <a:rPr sz="4400" b="1" spc="-45" dirty="0">
                <a:solidFill>
                  <a:srgbClr val="001F5F"/>
                </a:solidFill>
                <a:latin typeface="Microsoft JhengHei"/>
                <a:cs typeface="Microsoft JhengHei"/>
              </a:rPr>
              <a:t>長</a:t>
            </a:r>
            <a:r>
              <a:rPr sz="4400" b="1" spc="-60" dirty="0">
                <a:solidFill>
                  <a:srgbClr val="001F5F"/>
                </a:solidFill>
                <a:latin typeface="Microsoft JhengHei"/>
                <a:cs typeface="Microsoft JhengHei"/>
              </a:rPr>
              <a:t>會</a:t>
            </a:r>
            <a:r>
              <a:rPr sz="4400" b="1" dirty="0">
                <a:solidFill>
                  <a:srgbClr val="001F5F"/>
                </a:solidFill>
                <a:latin typeface="Microsoft JhengHei"/>
                <a:cs typeface="Microsoft JhengHei"/>
              </a:rPr>
              <a:t>議</a:t>
            </a:r>
            <a:endParaRPr sz="4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37385" y="3237794"/>
            <a:ext cx="5277485" cy="2183765"/>
          </a:xfrm>
          <a:prstGeom prst="rect">
            <a:avLst/>
          </a:prstGeom>
        </p:spPr>
        <p:txBody>
          <a:bodyPr vert="horz" wrap="square" lIns="0" tIns="2590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0"/>
              </a:spcBef>
              <a:tabLst>
                <a:tab pos="3035935" algn="l"/>
              </a:tabLst>
            </a:pPr>
            <a:r>
              <a:rPr sz="4400" b="1" spc="-50" dirty="0">
                <a:solidFill>
                  <a:srgbClr val="00AF50"/>
                </a:solidFill>
                <a:latin typeface="Microsoft JhengHei"/>
                <a:cs typeface="Microsoft JhengHei"/>
              </a:rPr>
              <a:t>「</a:t>
            </a:r>
            <a:r>
              <a:rPr sz="4400" b="1" spc="-65" dirty="0">
                <a:solidFill>
                  <a:srgbClr val="00AF50"/>
                </a:solidFill>
                <a:latin typeface="Microsoft JhengHei"/>
                <a:cs typeface="Microsoft JhengHei"/>
              </a:rPr>
              <a:t>節</a:t>
            </a:r>
            <a:r>
              <a:rPr sz="4400" b="1" spc="-50" dirty="0">
                <a:solidFill>
                  <a:srgbClr val="00AF50"/>
                </a:solidFill>
                <a:latin typeface="Microsoft JhengHei"/>
                <a:cs typeface="Microsoft JhengHei"/>
              </a:rPr>
              <a:t>能</a:t>
            </a:r>
            <a:r>
              <a:rPr sz="4400" b="1" spc="-65" dirty="0">
                <a:solidFill>
                  <a:srgbClr val="00AF50"/>
                </a:solidFill>
                <a:latin typeface="Microsoft JhengHei"/>
                <a:cs typeface="Microsoft JhengHei"/>
              </a:rPr>
              <a:t>省</a:t>
            </a:r>
            <a:r>
              <a:rPr sz="4400" b="1" dirty="0">
                <a:solidFill>
                  <a:srgbClr val="00AF50"/>
                </a:solidFill>
                <a:latin typeface="Microsoft JhengHei"/>
                <a:cs typeface="Microsoft JhengHei"/>
              </a:rPr>
              <a:t>電	</a:t>
            </a:r>
            <a:r>
              <a:rPr sz="4400" b="1" spc="-65" dirty="0">
                <a:solidFill>
                  <a:srgbClr val="00AF50"/>
                </a:solidFill>
                <a:latin typeface="Microsoft JhengHei"/>
                <a:cs typeface="Microsoft JhengHei"/>
              </a:rPr>
              <a:t>作</a:t>
            </a:r>
            <a:r>
              <a:rPr sz="4400" b="1" spc="-50" dirty="0">
                <a:solidFill>
                  <a:srgbClr val="00AF50"/>
                </a:solidFill>
                <a:latin typeface="Microsoft JhengHei"/>
                <a:cs typeface="Microsoft JhengHei"/>
              </a:rPr>
              <a:t>伙</a:t>
            </a:r>
            <a:r>
              <a:rPr sz="4400" b="1" spc="-65" dirty="0">
                <a:solidFill>
                  <a:srgbClr val="00AF50"/>
                </a:solidFill>
                <a:latin typeface="Microsoft JhengHei"/>
                <a:cs typeface="Microsoft JhengHei"/>
              </a:rPr>
              <a:t>來</a:t>
            </a:r>
            <a:r>
              <a:rPr sz="4400" b="1" dirty="0">
                <a:solidFill>
                  <a:srgbClr val="00AF50"/>
                </a:solidFill>
                <a:latin typeface="Microsoft JhengHei"/>
                <a:cs typeface="Microsoft JhengHei"/>
              </a:rPr>
              <a:t>」</a:t>
            </a:r>
            <a:endParaRPr sz="44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3600" b="1" spc="-50" dirty="0">
                <a:solidFill>
                  <a:srgbClr val="1382AC"/>
                </a:solidFill>
                <a:latin typeface="Microsoft JhengHei"/>
                <a:cs typeface="Microsoft JhengHei"/>
              </a:rPr>
              <a:t>總務</a:t>
            </a:r>
            <a:r>
              <a:rPr sz="3600" b="1" spc="-65" dirty="0">
                <a:solidFill>
                  <a:srgbClr val="1382AC"/>
                </a:solidFill>
                <a:latin typeface="Microsoft JhengHei"/>
                <a:cs typeface="Microsoft JhengHei"/>
              </a:rPr>
              <a:t>處</a:t>
            </a:r>
            <a:r>
              <a:rPr sz="3600" b="1" spc="-50" dirty="0">
                <a:solidFill>
                  <a:srgbClr val="1382AC"/>
                </a:solidFill>
                <a:latin typeface="Microsoft JhengHei"/>
                <a:cs typeface="Microsoft JhengHei"/>
              </a:rPr>
              <a:t>報</a:t>
            </a:r>
            <a:r>
              <a:rPr sz="3600" b="1" dirty="0">
                <a:solidFill>
                  <a:srgbClr val="1382AC"/>
                </a:solidFill>
                <a:latin typeface="Microsoft JhengHei"/>
                <a:cs typeface="Microsoft JhengHei"/>
              </a:rPr>
              <a:t>告</a:t>
            </a:r>
            <a:endParaRPr sz="36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3200" spc="-60" dirty="0">
                <a:solidFill>
                  <a:srgbClr val="0D5671"/>
                </a:solidFill>
                <a:latin typeface="Times New Roman"/>
                <a:cs typeface="Times New Roman"/>
              </a:rPr>
              <a:t>112/05/04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17556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58134" y="6520992"/>
            <a:ext cx="13976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8588" y="6520992"/>
            <a:ext cx="635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0841" y="6520992"/>
            <a:ext cx="635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6363411"/>
            <a:ext cx="224345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52296" y="1585755"/>
            <a:ext cx="6705600" cy="258889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1275"/>
              </a:spcBef>
              <a:buSzPct val="105000"/>
              <a:buFont typeface="Wingdings"/>
              <a:buChar char=""/>
              <a:tabLst>
                <a:tab pos="221615" algn="l"/>
              </a:tabLst>
            </a:pPr>
            <a:r>
              <a:rPr sz="2000" dirty="0">
                <a:solidFill>
                  <a:srgbClr val="0000FF"/>
                </a:solidFill>
                <a:latin typeface="Microsoft JhengHei"/>
                <a:cs typeface="Microsoft JhengHei"/>
              </a:rPr>
              <a:t>持續推動並執行</a:t>
            </a:r>
            <a:r>
              <a:rPr sz="2000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ISO50001</a:t>
            </a:r>
            <a:r>
              <a:rPr sz="2000" dirty="0">
                <a:solidFill>
                  <a:srgbClr val="0000FF"/>
                </a:solidFill>
                <a:latin typeface="Microsoft JhengHei"/>
                <a:cs typeface="Microsoft JhengHei"/>
              </a:rPr>
              <a:t>能</a:t>
            </a:r>
            <a:r>
              <a:rPr sz="2000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源</a:t>
            </a:r>
            <a:r>
              <a:rPr sz="2000" dirty="0">
                <a:solidFill>
                  <a:srgbClr val="0000FF"/>
                </a:solidFill>
                <a:latin typeface="Microsoft JhengHei"/>
                <a:cs typeface="Microsoft JhengHei"/>
              </a:rPr>
              <a:t>管理</a:t>
            </a:r>
            <a:r>
              <a:rPr sz="2000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系</a:t>
            </a:r>
            <a:r>
              <a:rPr sz="2000" dirty="0">
                <a:solidFill>
                  <a:srgbClr val="0000FF"/>
                </a:solidFill>
                <a:latin typeface="Microsoft JhengHei"/>
                <a:cs typeface="Microsoft JhengHei"/>
              </a:rPr>
              <a:t>統</a:t>
            </a:r>
            <a:r>
              <a:rPr sz="2000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 </a:t>
            </a:r>
            <a:r>
              <a:rPr sz="2000" spc="5" dirty="0">
                <a:solidFill>
                  <a:srgbClr val="0000FF"/>
                </a:solidFill>
                <a:latin typeface="Microsoft JhengHei"/>
                <a:cs typeface="Microsoft JhengHei"/>
              </a:rPr>
              <a:t>(</a:t>
            </a:r>
            <a:r>
              <a:rPr sz="2000" dirty="0">
                <a:solidFill>
                  <a:srgbClr val="0000FF"/>
                </a:solidFill>
                <a:latin typeface="Microsoft JhengHei"/>
                <a:cs typeface="Microsoft JhengHei"/>
              </a:rPr>
              <a:t>綠色基金會輔導)</a:t>
            </a:r>
            <a:endParaRPr sz="2000">
              <a:latin typeface="Microsoft JhengHei"/>
              <a:cs typeface="Microsoft JhengHei"/>
            </a:endParaRPr>
          </a:p>
          <a:p>
            <a:pPr marL="1045844" indent="-1033780">
              <a:lnSpc>
                <a:spcPct val="100000"/>
              </a:lnSpc>
              <a:spcBef>
                <a:spcPts val="1665"/>
              </a:spcBef>
              <a:buSzPct val="105000"/>
              <a:buFont typeface="Wingdings"/>
              <a:buChar char=""/>
              <a:tabLst>
                <a:tab pos="1045844" algn="l"/>
                <a:tab pos="1046480" algn="l"/>
              </a:tabLst>
            </a:pP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汰換低效率設備</a:t>
            </a:r>
            <a:endParaRPr sz="2000">
              <a:latin typeface="Microsoft JhengHei"/>
              <a:cs typeface="Microsoft JhengHei"/>
            </a:endParaRPr>
          </a:p>
          <a:p>
            <a:pPr marL="647700" lvl="1" indent="-343535">
              <a:lnSpc>
                <a:spcPct val="100000"/>
              </a:lnSpc>
              <a:spcBef>
                <a:spcPts val="1895"/>
              </a:spcBef>
              <a:buSzPct val="108333"/>
              <a:buFont typeface="Wingdings"/>
              <a:buChar char=""/>
              <a:tabLst>
                <a:tab pos="647700" algn="l"/>
                <a:tab pos="648335" algn="l"/>
              </a:tabLst>
            </a:pPr>
            <a:r>
              <a:rPr sz="1800" dirty="0">
                <a:latin typeface="SimSun"/>
                <a:cs typeface="SimSun"/>
              </a:rPr>
              <a:t>汰換冰水主機</a:t>
            </a:r>
            <a:r>
              <a:rPr sz="1800" spc="-430" dirty="0">
                <a:latin typeface="SimSun"/>
                <a:cs typeface="SimSun"/>
              </a:rPr>
              <a:t> </a:t>
            </a:r>
            <a:r>
              <a:rPr sz="1800" spc="-204" dirty="0">
                <a:latin typeface="SimSun"/>
                <a:cs typeface="SimSun"/>
              </a:rPr>
              <a:t>(</a:t>
            </a:r>
            <a:r>
              <a:rPr sz="1800" spc="-210" dirty="0">
                <a:latin typeface="SimSun"/>
                <a:cs typeface="SimSun"/>
              </a:rPr>
              <a:t>1</a:t>
            </a:r>
            <a:r>
              <a:rPr sz="1800" spc="-60" dirty="0">
                <a:latin typeface="SimSun"/>
                <a:cs typeface="SimSun"/>
              </a:rPr>
              <a:t>6</a:t>
            </a:r>
            <a:r>
              <a:rPr sz="1800" dirty="0">
                <a:latin typeface="SimSun"/>
                <a:cs typeface="SimSun"/>
              </a:rPr>
              <a:t>台，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換新</a:t>
            </a:r>
            <a:r>
              <a:rPr sz="1800" spc="-65" dirty="0">
                <a:solidFill>
                  <a:srgbClr val="FF0000"/>
                </a:solidFill>
                <a:latin typeface="SimSun"/>
                <a:cs typeface="SimSun"/>
              </a:rPr>
              <a:t>2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台</a:t>
            </a:r>
            <a:r>
              <a:rPr sz="1800" spc="-340" dirty="0">
                <a:latin typeface="SimSun"/>
                <a:cs typeface="SimSun"/>
              </a:rPr>
              <a:t>)</a:t>
            </a:r>
            <a:endParaRPr sz="1800">
              <a:latin typeface="SimSun"/>
              <a:cs typeface="SimSun"/>
            </a:endParaRPr>
          </a:p>
          <a:p>
            <a:pPr marL="647700" lvl="1" indent="-343535">
              <a:lnSpc>
                <a:spcPct val="100000"/>
              </a:lnSpc>
              <a:spcBef>
                <a:spcPts val="1939"/>
              </a:spcBef>
              <a:buSzPct val="108333"/>
              <a:buFont typeface="Wingdings"/>
              <a:buChar char=""/>
              <a:tabLst>
                <a:tab pos="647700" algn="l"/>
                <a:tab pos="648335" algn="l"/>
              </a:tabLst>
            </a:pPr>
            <a:r>
              <a:rPr sz="1800" dirty="0">
                <a:latin typeface="SimSun"/>
                <a:cs typeface="SimSun"/>
              </a:rPr>
              <a:t>低溫</a:t>
            </a:r>
            <a:r>
              <a:rPr sz="1800" spc="-345" dirty="0">
                <a:latin typeface="SimSun"/>
                <a:cs typeface="SimSun"/>
              </a:rPr>
              <a:t>-</a:t>
            </a:r>
            <a:r>
              <a:rPr sz="1800" spc="-45" dirty="0">
                <a:latin typeface="SimSun"/>
                <a:cs typeface="SimSun"/>
              </a:rPr>
              <a:t>20</a:t>
            </a:r>
            <a:r>
              <a:rPr sz="1800" spc="-40" dirty="0">
                <a:latin typeface="SimSun"/>
                <a:cs typeface="SimSun"/>
              </a:rPr>
              <a:t>~</a:t>
            </a:r>
            <a:r>
              <a:rPr sz="1800" spc="-345" dirty="0">
                <a:latin typeface="SimSun"/>
                <a:cs typeface="SimSun"/>
              </a:rPr>
              <a:t>-</a:t>
            </a:r>
            <a:r>
              <a:rPr sz="1800" spc="-65" dirty="0">
                <a:latin typeface="SimSun"/>
                <a:cs typeface="SimSun"/>
              </a:rPr>
              <a:t>80</a:t>
            </a:r>
            <a:r>
              <a:rPr sz="1800" dirty="0">
                <a:latin typeface="SimSun"/>
                <a:cs typeface="SimSun"/>
              </a:rPr>
              <a:t>度冰箱冷凍冰櫃</a:t>
            </a:r>
            <a:r>
              <a:rPr sz="1800" spc="-409" dirty="0">
                <a:latin typeface="SimSun"/>
                <a:cs typeface="SimSun"/>
              </a:rPr>
              <a:t> </a:t>
            </a:r>
            <a:r>
              <a:rPr sz="1800" spc="-204" dirty="0">
                <a:solidFill>
                  <a:srgbClr val="FF0000"/>
                </a:solidFill>
                <a:latin typeface="SimSun"/>
                <a:cs typeface="SimSun"/>
              </a:rPr>
              <a:t>(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2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14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台</a:t>
            </a:r>
            <a:r>
              <a:rPr sz="1800" spc="-340" dirty="0">
                <a:solidFill>
                  <a:srgbClr val="FF0000"/>
                </a:solidFill>
                <a:latin typeface="SimSun"/>
                <a:cs typeface="SimSun"/>
              </a:rPr>
              <a:t>)</a:t>
            </a:r>
            <a:endParaRPr sz="1800">
              <a:latin typeface="SimSun"/>
              <a:cs typeface="SimSun"/>
            </a:endParaRPr>
          </a:p>
          <a:p>
            <a:pPr marL="647700" lvl="1" indent="-343535">
              <a:lnSpc>
                <a:spcPct val="100000"/>
              </a:lnSpc>
              <a:spcBef>
                <a:spcPts val="1950"/>
              </a:spcBef>
              <a:buSzPct val="108333"/>
              <a:buFont typeface="Wingdings"/>
              <a:buChar char=""/>
              <a:tabLst>
                <a:tab pos="647700" algn="l"/>
                <a:tab pos="648335" algn="l"/>
              </a:tabLst>
            </a:pPr>
            <a:r>
              <a:rPr sz="1800" dirty="0">
                <a:latin typeface="SimSun"/>
                <a:cs typeface="SimSun"/>
              </a:rPr>
              <a:t>汰換</a:t>
            </a:r>
            <a:r>
              <a:rPr sz="1800" spc="190" dirty="0">
                <a:latin typeface="SimSun"/>
                <a:cs typeface="SimSun"/>
              </a:rPr>
              <a:t>LE</a:t>
            </a:r>
            <a:r>
              <a:rPr sz="1800" spc="195" dirty="0">
                <a:latin typeface="SimSun"/>
                <a:cs typeface="SimSun"/>
              </a:rPr>
              <a:t>D</a:t>
            </a:r>
            <a:r>
              <a:rPr sz="1800" dirty="0">
                <a:latin typeface="SimSun"/>
                <a:cs typeface="SimSun"/>
              </a:rPr>
              <a:t>省電照明設備</a:t>
            </a:r>
            <a:r>
              <a:rPr sz="1800" spc="-420" dirty="0">
                <a:latin typeface="SimSun"/>
                <a:cs typeface="SimSun"/>
              </a:rPr>
              <a:t> </a:t>
            </a:r>
            <a:r>
              <a:rPr sz="1800" spc="-345" dirty="0">
                <a:latin typeface="SimSun"/>
                <a:cs typeface="SimSun"/>
              </a:rPr>
              <a:t>(</a:t>
            </a:r>
            <a:r>
              <a:rPr sz="1800" dirty="0">
                <a:latin typeface="SimSun"/>
                <a:cs typeface="SimSun"/>
              </a:rPr>
              <a:t>地下停車場</a:t>
            </a:r>
            <a:r>
              <a:rPr sz="1800" spc="-440" dirty="0">
                <a:latin typeface="SimSun"/>
                <a:cs typeface="SimSun"/>
              </a:rPr>
              <a:t>/</a:t>
            </a:r>
            <a:r>
              <a:rPr sz="1800" dirty="0">
                <a:latin typeface="SimSun"/>
                <a:cs typeface="SimSun"/>
              </a:rPr>
              <a:t>醫研大樓</a:t>
            </a:r>
            <a:r>
              <a:rPr sz="1800" spc="-340" dirty="0">
                <a:latin typeface="SimSun"/>
                <a:cs typeface="SimSun"/>
              </a:rPr>
              <a:t>)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296" y="4339209"/>
            <a:ext cx="23367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FF"/>
                </a:solidFill>
                <a:latin typeface="Wingdings"/>
                <a:cs typeface="Wingdings"/>
              </a:rPr>
              <a:t>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904" y="4363592"/>
            <a:ext cx="5357495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296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導入智慧新技術</a:t>
            </a:r>
            <a:endParaRPr sz="2000">
              <a:latin typeface="Microsoft JhengHei"/>
              <a:cs typeface="Microsoft JhengHei"/>
            </a:endParaRPr>
          </a:p>
          <a:p>
            <a:pPr marL="354965" indent="-342900">
              <a:lnSpc>
                <a:spcPct val="100000"/>
              </a:lnSpc>
              <a:spcBef>
                <a:spcPts val="1910"/>
              </a:spcBef>
              <a:buSzPct val="108333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latin typeface="SimSun"/>
                <a:cs typeface="SimSun"/>
              </a:rPr>
              <a:t>各棟大樓裝設電子看板監測控管用電量</a:t>
            </a:r>
            <a:r>
              <a:rPr sz="1800" spc="-430" dirty="0">
                <a:latin typeface="SimSun"/>
                <a:cs typeface="SimSun"/>
              </a:rPr>
              <a:t> </a:t>
            </a:r>
            <a:r>
              <a:rPr sz="1800" spc="-204" dirty="0">
                <a:solidFill>
                  <a:srgbClr val="FF0000"/>
                </a:solidFill>
                <a:latin typeface="SimSun"/>
                <a:cs typeface="SimSun"/>
              </a:rPr>
              <a:t>(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1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0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棟大樓</a:t>
            </a:r>
            <a:r>
              <a:rPr sz="1800" spc="-340" dirty="0">
                <a:solidFill>
                  <a:srgbClr val="FF0000"/>
                </a:solidFill>
                <a:latin typeface="SimSun"/>
                <a:cs typeface="SimSun"/>
              </a:rPr>
              <a:t>)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4904" y="5432247"/>
            <a:ext cx="484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SzPct val="108333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800" dirty="0">
                <a:latin typeface="SimSun"/>
                <a:cs typeface="SimSun"/>
              </a:rPr>
              <a:t>冰水主機新裝置電表</a:t>
            </a:r>
            <a:r>
              <a:rPr sz="1800" spc="-204" dirty="0">
                <a:solidFill>
                  <a:srgbClr val="FF0000"/>
                </a:solidFill>
                <a:latin typeface="SimSun"/>
                <a:cs typeface="SimSun"/>
              </a:rPr>
              <a:t>(</a:t>
            </a:r>
            <a:r>
              <a:rPr sz="1800" spc="-210" dirty="0">
                <a:solidFill>
                  <a:srgbClr val="FF0000"/>
                </a:solidFill>
                <a:latin typeface="SimSun"/>
                <a:cs typeface="SimSun"/>
              </a:rPr>
              <a:t>1</a:t>
            </a:r>
            <a:r>
              <a:rPr sz="1800" spc="-60" dirty="0">
                <a:solidFill>
                  <a:srgbClr val="FF0000"/>
                </a:solidFill>
                <a:latin typeface="SimSun"/>
                <a:cs typeface="SimSun"/>
              </a:rPr>
              <a:t>2</a:t>
            </a:r>
            <a:r>
              <a:rPr sz="1800" dirty="0">
                <a:solidFill>
                  <a:srgbClr val="FF0000"/>
                </a:solidFill>
                <a:latin typeface="SimSun"/>
                <a:cs typeface="SimSun"/>
              </a:rPr>
              <a:t>台</a:t>
            </a:r>
            <a:r>
              <a:rPr sz="1800" spc="-345" dirty="0">
                <a:solidFill>
                  <a:srgbClr val="FF0000"/>
                </a:solidFill>
                <a:latin typeface="SimSun"/>
                <a:cs typeface="SimSun"/>
              </a:rPr>
              <a:t>)</a:t>
            </a:r>
            <a:r>
              <a:rPr sz="1800" dirty="0">
                <a:latin typeface="SimSun"/>
                <a:cs typeface="SimSun"/>
              </a:rPr>
              <a:t>量測單機用電效率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2296" y="5915050"/>
            <a:ext cx="224154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10" dirty="0">
                <a:solidFill>
                  <a:srgbClr val="0000FF"/>
                </a:solidFill>
                <a:latin typeface="Wingdings"/>
                <a:cs typeface="Wingdings"/>
              </a:rPr>
              <a:t></a:t>
            </a:r>
            <a:endParaRPr sz="21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5245" y="5939434"/>
            <a:ext cx="53054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調整場地租借費以反映電價成</a:t>
            </a:r>
            <a:r>
              <a:rPr sz="1900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本</a:t>
            </a:r>
            <a:r>
              <a:rPr sz="1900" spc="35" dirty="0">
                <a:solidFill>
                  <a:srgbClr val="0000FF"/>
                </a:solidFill>
                <a:latin typeface="Microsoft JhengHei"/>
                <a:cs typeface="Microsoft JhengHei"/>
              </a:rPr>
              <a:t> </a:t>
            </a:r>
            <a:r>
              <a:rPr sz="1900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(</a:t>
            </a:r>
            <a:r>
              <a:rPr sz="1900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使用者付費原</a:t>
            </a:r>
            <a:r>
              <a:rPr sz="1900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則)</a:t>
            </a:r>
            <a:endParaRPr sz="19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02954" y="6542023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591" y="6462776"/>
            <a:ext cx="2999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  <a:tab pos="1612900" algn="l"/>
                <a:tab pos="23749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妥善資產	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88335" y="946226"/>
            <a:ext cx="205676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策略措施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4588" y="408431"/>
            <a:ext cx="7475220" cy="681355"/>
            <a:chOff x="894588" y="408431"/>
            <a:chExt cx="7475220" cy="681355"/>
          </a:xfrm>
        </p:grpSpPr>
        <p:sp>
          <p:nvSpPr>
            <p:cNvPr id="3" name="object 3"/>
            <p:cNvSpPr/>
            <p:nvPr/>
          </p:nvSpPr>
          <p:spPr>
            <a:xfrm>
              <a:off x="894588" y="1086612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391" y="408431"/>
              <a:ext cx="4395215" cy="68122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0674" y="6491122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endParaRPr sz="1400">
              <a:latin typeface="Microsoft JhengHei"/>
              <a:cs typeface="Microsoft JhengHe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" y="6406896"/>
            <a:ext cx="429768" cy="4282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57590" y="6498742"/>
            <a:ext cx="2298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42129" y="4156202"/>
            <a:ext cx="2032000" cy="271780"/>
          </a:xfrm>
          <a:custGeom>
            <a:avLst/>
            <a:gdLst/>
            <a:ahLst/>
            <a:cxnLst/>
            <a:rect l="l" t="t" r="r" b="b"/>
            <a:pathLst>
              <a:path w="2032000" h="271779">
                <a:moveTo>
                  <a:pt x="2031492" y="0"/>
                </a:moveTo>
                <a:lnTo>
                  <a:pt x="0" y="0"/>
                </a:lnTo>
                <a:lnTo>
                  <a:pt x="0" y="271272"/>
                </a:lnTo>
                <a:lnTo>
                  <a:pt x="2031492" y="271272"/>
                </a:lnTo>
                <a:lnTo>
                  <a:pt x="20314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455498"/>
            <a:ext cx="7817484" cy="3983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9720" algn="ctr">
              <a:lnSpc>
                <a:spcPts val="2135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持續推動並執</a:t>
            </a:r>
            <a:r>
              <a:rPr sz="18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行</a:t>
            </a:r>
            <a:r>
              <a:rPr sz="1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ISO</a:t>
            </a:r>
            <a:r>
              <a:rPr sz="18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5</a:t>
            </a:r>
            <a:r>
              <a:rPr sz="18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000</a:t>
            </a:r>
            <a:r>
              <a:rPr sz="18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1</a:t>
            </a:r>
            <a:r>
              <a:rPr sz="18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能源管理系統</a:t>
            </a:r>
            <a:endParaRPr sz="1800">
              <a:latin typeface="Microsoft JhengHei"/>
              <a:cs typeface="Microsoft JhengHei"/>
            </a:endParaRPr>
          </a:p>
          <a:p>
            <a:pPr marR="569595" algn="ctr">
              <a:lnSpc>
                <a:spcPts val="2135"/>
              </a:lnSpc>
            </a:pPr>
            <a:r>
              <a:rPr sz="1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能源管理系統推行組織</a:t>
            </a:r>
            <a:endParaRPr sz="1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spc="5" dirty="0">
                <a:latin typeface="Microsoft JhengHei"/>
                <a:cs typeface="Microsoft JhengHei"/>
              </a:rPr>
              <a:t>依「</a:t>
            </a:r>
            <a:r>
              <a:rPr sz="2000" spc="-5" dirty="0">
                <a:latin typeface="Microsoft JhengHei"/>
                <a:cs typeface="Microsoft JhengHei"/>
              </a:rPr>
              <a:t>高</a:t>
            </a:r>
            <a:r>
              <a:rPr sz="2000" spc="-10" dirty="0">
                <a:latin typeface="Microsoft JhengHei"/>
                <a:cs typeface="Microsoft JhengHei"/>
              </a:rPr>
              <a:t>雄</a:t>
            </a:r>
            <a:r>
              <a:rPr sz="2000" spc="5" dirty="0">
                <a:latin typeface="Microsoft JhengHei"/>
                <a:cs typeface="Microsoft JhengHei"/>
              </a:rPr>
              <a:t>醫</a:t>
            </a:r>
            <a:r>
              <a:rPr sz="2000" spc="-15" dirty="0">
                <a:latin typeface="Microsoft JhengHei"/>
                <a:cs typeface="Microsoft JhengHei"/>
              </a:rPr>
              <a:t>學</a:t>
            </a:r>
            <a:r>
              <a:rPr sz="2000" spc="5" dirty="0">
                <a:latin typeface="Microsoft JhengHei"/>
                <a:cs typeface="Microsoft JhengHei"/>
              </a:rPr>
              <a:t>大學</a:t>
            </a:r>
            <a:r>
              <a:rPr sz="2000" spc="-5" dirty="0">
                <a:latin typeface="Microsoft JhengHei"/>
                <a:cs typeface="Microsoft JhengHei"/>
              </a:rPr>
              <a:t>能</a:t>
            </a:r>
            <a:r>
              <a:rPr sz="2000" spc="-10" dirty="0">
                <a:latin typeface="Microsoft JhengHei"/>
                <a:cs typeface="Microsoft JhengHei"/>
              </a:rPr>
              <a:t>資</a:t>
            </a:r>
            <a:r>
              <a:rPr sz="2000" spc="5" dirty="0">
                <a:latin typeface="Microsoft JhengHei"/>
                <a:cs typeface="Microsoft JhengHei"/>
              </a:rPr>
              <a:t>源</a:t>
            </a:r>
            <a:r>
              <a:rPr sz="2000" spc="-15" dirty="0">
                <a:latin typeface="Microsoft JhengHei"/>
                <a:cs typeface="Microsoft JhengHei"/>
              </a:rPr>
              <a:t>管</a:t>
            </a:r>
            <a:r>
              <a:rPr sz="2000" spc="5" dirty="0">
                <a:latin typeface="Microsoft JhengHei"/>
                <a:cs typeface="Microsoft JhengHei"/>
              </a:rPr>
              <a:t>理辦</a:t>
            </a:r>
            <a:r>
              <a:rPr sz="2000" spc="-5" dirty="0">
                <a:latin typeface="Microsoft JhengHei"/>
                <a:cs typeface="Microsoft JhengHei"/>
              </a:rPr>
              <a:t>法</a:t>
            </a:r>
            <a:r>
              <a:rPr sz="2000" spc="-10" dirty="0">
                <a:latin typeface="Microsoft JhengHei"/>
                <a:cs typeface="Microsoft JhengHei"/>
              </a:rPr>
              <a:t>」</a:t>
            </a:r>
            <a:r>
              <a:rPr sz="2000" spc="5" dirty="0">
                <a:latin typeface="Microsoft JhengHei"/>
                <a:cs typeface="Microsoft JhengHei"/>
              </a:rPr>
              <a:t>之</a:t>
            </a:r>
            <a:r>
              <a:rPr sz="2000" spc="-10" dirty="0">
                <a:latin typeface="Microsoft JhengHei"/>
                <a:cs typeface="Microsoft JhengHei"/>
              </a:rPr>
              <a:t>「</a:t>
            </a:r>
            <a:r>
              <a:rPr sz="20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能資源</a:t>
            </a:r>
            <a:r>
              <a:rPr sz="20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管</a:t>
            </a:r>
            <a:r>
              <a:rPr sz="20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理</a:t>
            </a:r>
            <a:r>
              <a:rPr sz="20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委</a:t>
            </a:r>
            <a:r>
              <a:rPr sz="20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員</a:t>
            </a:r>
            <a:r>
              <a:rPr sz="20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會</a:t>
            </a:r>
            <a:r>
              <a:rPr sz="2000" spc="5" dirty="0">
                <a:latin typeface="Microsoft JhengHei"/>
                <a:cs typeface="Microsoft JhengHei"/>
              </a:rPr>
              <a:t>」</a:t>
            </a:r>
            <a:endParaRPr sz="2000">
              <a:latin typeface="Microsoft JhengHei"/>
              <a:cs typeface="Microsoft JhengHei"/>
            </a:endParaRPr>
          </a:p>
          <a:p>
            <a:pPr marL="469900">
              <a:lnSpc>
                <a:spcPct val="100000"/>
              </a:lnSpc>
              <a:spcBef>
                <a:spcPts val="484"/>
              </a:spcBef>
            </a:pP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為能源管理系統運行組織</a:t>
            </a:r>
            <a:endParaRPr sz="20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dirty="0">
                <a:latin typeface="Microsoft JhengHei"/>
                <a:cs typeface="Microsoft JhengHei"/>
              </a:rPr>
              <a:t>委員會組成成員</a:t>
            </a:r>
            <a:endParaRPr sz="2000">
              <a:latin typeface="Microsoft JhengHei"/>
              <a:cs typeface="Microsoft JhengHei"/>
            </a:endParaRPr>
          </a:p>
          <a:p>
            <a:pPr marL="942975" lvl="1" indent="-273685">
              <a:lnSpc>
                <a:spcPct val="100000"/>
              </a:lnSpc>
              <a:spcBef>
                <a:spcPts val="1425"/>
              </a:spcBef>
              <a:buSzPct val="109375"/>
              <a:buFont typeface="Wingdings"/>
              <a:buChar char=""/>
              <a:tabLst>
                <a:tab pos="942975" algn="l"/>
              </a:tabLst>
            </a:pP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主任委員</a:t>
            </a:r>
            <a:r>
              <a:rPr sz="1600" spc="-5" dirty="0">
                <a:latin typeface="Microsoft JhengHei"/>
                <a:cs typeface="Microsoft JhengHei"/>
              </a:rPr>
              <a:t>由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副校長</a:t>
            </a:r>
            <a:r>
              <a:rPr sz="1600" spc="-5" dirty="0">
                <a:latin typeface="Microsoft JhengHei"/>
                <a:cs typeface="Microsoft JhengHei"/>
              </a:rPr>
              <a:t>擔任</a:t>
            </a:r>
            <a:r>
              <a:rPr sz="1600" spc="-10" dirty="0">
                <a:latin typeface="Microsoft JhengHei"/>
                <a:cs typeface="Microsoft JhengHei"/>
              </a:rPr>
              <a:t>，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提供維持</a:t>
            </a:r>
            <a:r>
              <a:rPr sz="16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能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源管</a:t>
            </a:r>
            <a:r>
              <a:rPr sz="16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理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系統</a:t>
            </a:r>
            <a:r>
              <a:rPr sz="16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所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需之</a:t>
            </a:r>
            <a:r>
              <a:rPr sz="16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相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關資源</a:t>
            </a:r>
            <a:endParaRPr sz="1600">
              <a:latin typeface="Microsoft JhengHei"/>
              <a:cs typeface="Microsoft JhengHei"/>
            </a:endParaRPr>
          </a:p>
          <a:p>
            <a:pPr marL="942975" lvl="1" indent="-273685">
              <a:lnSpc>
                <a:spcPct val="100000"/>
              </a:lnSpc>
              <a:spcBef>
                <a:spcPts val="380"/>
              </a:spcBef>
              <a:buSzPct val="109375"/>
              <a:buFont typeface="Wingdings"/>
              <a:buChar char=""/>
              <a:tabLst>
                <a:tab pos="942975" algn="l"/>
              </a:tabLst>
            </a:pPr>
            <a:r>
              <a:rPr sz="16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副主任委員</a:t>
            </a:r>
            <a:r>
              <a:rPr sz="1600" spc="-10" dirty="0">
                <a:latin typeface="Microsoft JhengHei"/>
                <a:cs typeface="Microsoft JhengHei"/>
              </a:rPr>
              <a:t>由</a:t>
            </a:r>
            <a:r>
              <a:rPr sz="16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總務長</a:t>
            </a:r>
            <a:r>
              <a:rPr sz="1600" spc="-5" dirty="0">
                <a:latin typeface="Microsoft JhengHei"/>
                <a:cs typeface="Microsoft JhengHei"/>
              </a:rPr>
              <a:t>擔</a:t>
            </a:r>
            <a:r>
              <a:rPr sz="1600" spc="-10" dirty="0">
                <a:latin typeface="Microsoft JhengHei"/>
                <a:cs typeface="Microsoft JhengHei"/>
              </a:rPr>
              <a:t>任</a:t>
            </a:r>
            <a:r>
              <a:rPr sz="1600" spc="-5" dirty="0">
                <a:latin typeface="Microsoft JhengHei"/>
                <a:cs typeface="Microsoft JhengHei"/>
              </a:rPr>
              <a:t>，</a:t>
            </a:r>
            <a:r>
              <a:rPr sz="1600" spc="-10" dirty="0">
                <a:latin typeface="Microsoft JhengHei"/>
                <a:cs typeface="Microsoft JhengHei"/>
              </a:rPr>
              <a:t>襄</a:t>
            </a:r>
            <a:r>
              <a:rPr sz="1600" spc="-5" dirty="0">
                <a:latin typeface="Microsoft JhengHei"/>
                <a:cs typeface="Microsoft JhengHei"/>
              </a:rPr>
              <a:t>助</a:t>
            </a:r>
            <a:r>
              <a:rPr sz="1600" spc="-10" dirty="0">
                <a:latin typeface="Microsoft JhengHei"/>
                <a:cs typeface="Microsoft JhengHei"/>
              </a:rPr>
              <a:t>主</a:t>
            </a:r>
            <a:r>
              <a:rPr sz="1600" dirty="0">
                <a:latin typeface="Microsoft JhengHei"/>
                <a:cs typeface="Microsoft JhengHei"/>
              </a:rPr>
              <a:t>任</a:t>
            </a:r>
            <a:r>
              <a:rPr sz="1600" spc="-5" dirty="0">
                <a:latin typeface="Microsoft JhengHei"/>
                <a:cs typeface="Microsoft JhengHei"/>
              </a:rPr>
              <a:t>委</a:t>
            </a:r>
            <a:r>
              <a:rPr sz="1600" spc="-10" dirty="0">
                <a:latin typeface="Microsoft JhengHei"/>
                <a:cs typeface="Microsoft JhengHei"/>
              </a:rPr>
              <a:t>員</a:t>
            </a:r>
            <a:r>
              <a:rPr sz="1600" dirty="0">
                <a:latin typeface="Microsoft JhengHei"/>
                <a:cs typeface="Microsoft JhengHei"/>
              </a:rPr>
              <a:t>處</a:t>
            </a:r>
            <a:r>
              <a:rPr sz="1600" spc="-5" dirty="0">
                <a:latin typeface="Microsoft JhengHei"/>
                <a:cs typeface="Microsoft JhengHei"/>
              </a:rPr>
              <a:t>理</a:t>
            </a:r>
            <a:r>
              <a:rPr sz="1600" spc="-10" dirty="0">
                <a:latin typeface="Microsoft JhengHei"/>
                <a:cs typeface="Microsoft JhengHei"/>
              </a:rPr>
              <a:t>相</a:t>
            </a:r>
            <a:r>
              <a:rPr sz="1600" dirty="0">
                <a:latin typeface="Microsoft JhengHei"/>
                <a:cs typeface="Microsoft JhengHei"/>
              </a:rPr>
              <a:t>關</a:t>
            </a:r>
            <a:r>
              <a:rPr sz="1600" spc="-5" dirty="0">
                <a:latin typeface="Microsoft JhengHei"/>
                <a:cs typeface="Microsoft JhengHei"/>
              </a:rPr>
              <a:t>事務</a:t>
            </a:r>
            <a:endParaRPr sz="1600">
              <a:latin typeface="Microsoft JhengHei"/>
              <a:cs typeface="Microsoft JhengHei"/>
            </a:endParaRPr>
          </a:p>
          <a:p>
            <a:pPr marL="942340" marR="5080" lvl="1" indent="-273685">
              <a:lnSpc>
                <a:spcPct val="120000"/>
              </a:lnSpc>
              <a:spcBef>
                <a:spcPts val="5"/>
              </a:spcBef>
              <a:buSzPct val="109375"/>
              <a:buFont typeface="Wingdings"/>
              <a:buChar char=""/>
              <a:tabLst>
                <a:tab pos="942975" algn="l"/>
              </a:tabLst>
            </a:pP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能源管理代表</a:t>
            </a:r>
            <a:r>
              <a:rPr sz="1600" spc="-5" dirty="0">
                <a:latin typeface="Microsoft JhengHei"/>
                <a:cs typeface="Microsoft JhengHei"/>
              </a:rPr>
              <a:t>由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營繕組長</a:t>
            </a:r>
            <a:r>
              <a:rPr sz="1600" spc="-5" dirty="0">
                <a:latin typeface="Microsoft JhengHei"/>
                <a:cs typeface="Microsoft JhengHei"/>
              </a:rPr>
              <a:t>擔任，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依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ISO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50001標準建立</a:t>
            </a:r>
            <a:r>
              <a:rPr sz="1600" spc="-5" dirty="0">
                <a:latin typeface="Microsoft JhengHei"/>
                <a:cs typeface="Microsoft JhengHei"/>
              </a:rPr>
              <a:t>、實施及維持本校能源 管理系統，召開定期會議</a:t>
            </a:r>
            <a:endParaRPr sz="1600">
              <a:latin typeface="Microsoft JhengHei"/>
              <a:cs typeface="Microsoft JhengHei"/>
            </a:endParaRPr>
          </a:p>
          <a:p>
            <a:pPr marL="942975" lvl="1" indent="-273685">
              <a:lnSpc>
                <a:spcPct val="100000"/>
              </a:lnSpc>
              <a:spcBef>
                <a:spcPts val="385"/>
              </a:spcBef>
              <a:buSzPct val="109375"/>
              <a:buFont typeface="Wingdings"/>
              <a:buChar char=""/>
              <a:tabLst>
                <a:tab pos="942975" algn="l"/>
              </a:tabLst>
            </a:pPr>
            <a:r>
              <a:rPr sz="1600" spc="-5" dirty="0">
                <a:latin typeface="Microsoft JhengHei"/>
                <a:cs typeface="Microsoft JhengHei"/>
              </a:rPr>
              <a:t>能源管理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總幹事</a:t>
            </a:r>
            <a:r>
              <a:rPr sz="1600" spc="-5" dirty="0">
                <a:latin typeface="Microsoft JhengHei"/>
                <a:cs typeface="Microsoft JhengHei"/>
              </a:rPr>
              <a:t>由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營繕</a:t>
            </a:r>
            <a:r>
              <a:rPr sz="16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組</a:t>
            </a:r>
            <a:r>
              <a:rPr sz="1600" spc="-5" dirty="0">
                <a:latin typeface="Microsoft JhengHei"/>
                <a:cs typeface="Microsoft JhengHei"/>
              </a:rPr>
              <a:t>擔任，協</a:t>
            </a:r>
            <a:r>
              <a:rPr sz="1600" spc="5" dirty="0">
                <a:latin typeface="Microsoft JhengHei"/>
                <a:cs typeface="Microsoft JhengHei"/>
              </a:rPr>
              <a:t>助</a:t>
            </a:r>
            <a:r>
              <a:rPr sz="1600" spc="-5" dirty="0">
                <a:latin typeface="Microsoft JhengHei"/>
                <a:cs typeface="Microsoft JhengHei"/>
              </a:rPr>
              <a:t>能源</a:t>
            </a:r>
            <a:r>
              <a:rPr sz="1600" spc="5" dirty="0">
                <a:latin typeface="Microsoft JhengHei"/>
                <a:cs typeface="Microsoft JhengHei"/>
              </a:rPr>
              <a:t>管</a:t>
            </a:r>
            <a:r>
              <a:rPr sz="1600" spc="-5" dirty="0">
                <a:latin typeface="Microsoft JhengHei"/>
                <a:cs typeface="Microsoft JhengHei"/>
              </a:rPr>
              <a:t>理代</a:t>
            </a:r>
            <a:r>
              <a:rPr sz="1600" spc="5" dirty="0">
                <a:latin typeface="Microsoft JhengHei"/>
                <a:cs typeface="Microsoft JhengHei"/>
              </a:rPr>
              <a:t>表</a:t>
            </a:r>
            <a:r>
              <a:rPr sz="1600" spc="-5" dirty="0">
                <a:latin typeface="Microsoft JhengHei"/>
                <a:cs typeface="Microsoft JhengHei"/>
              </a:rPr>
              <a:t>推動</a:t>
            </a:r>
            <a:r>
              <a:rPr sz="1600" spc="5" dirty="0">
                <a:latin typeface="Microsoft JhengHei"/>
                <a:cs typeface="Microsoft JhengHei"/>
              </a:rPr>
              <a:t>能</a:t>
            </a:r>
            <a:r>
              <a:rPr sz="1600" spc="-5" dirty="0">
                <a:latin typeface="Microsoft JhengHei"/>
                <a:cs typeface="Microsoft JhengHei"/>
              </a:rPr>
              <a:t>源管</a:t>
            </a:r>
            <a:r>
              <a:rPr sz="1600" spc="5" dirty="0">
                <a:latin typeface="Microsoft JhengHei"/>
                <a:cs typeface="Microsoft JhengHei"/>
              </a:rPr>
              <a:t>理</a:t>
            </a:r>
            <a:r>
              <a:rPr sz="1600" spc="-5" dirty="0">
                <a:latin typeface="Microsoft JhengHei"/>
                <a:cs typeface="Microsoft JhengHei"/>
              </a:rPr>
              <a:t>相關</a:t>
            </a:r>
            <a:r>
              <a:rPr sz="1600" spc="5" dirty="0">
                <a:latin typeface="Microsoft JhengHei"/>
                <a:cs typeface="Microsoft JhengHei"/>
              </a:rPr>
              <a:t>工</a:t>
            </a:r>
            <a:r>
              <a:rPr sz="1600" spc="-5" dirty="0">
                <a:latin typeface="Microsoft JhengHei"/>
                <a:cs typeface="Microsoft JhengHei"/>
              </a:rPr>
              <a:t>作</a:t>
            </a:r>
            <a:endParaRPr sz="1600">
              <a:latin typeface="Microsoft JhengHei"/>
              <a:cs typeface="Microsoft JhengHei"/>
            </a:endParaRPr>
          </a:p>
          <a:p>
            <a:pPr marL="942975" lvl="1" indent="-273685">
              <a:lnSpc>
                <a:spcPct val="100000"/>
              </a:lnSpc>
              <a:spcBef>
                <a:spcPts val="384"/>
              </a:spcBef>
              <a:buSzPct val="109375"/>
              <a:buFont typeface="Wingdings"/>
              <a:buChar char=""/>
              <a:tabLst>
                <a:tab pos="942975" algn="l"/>
              </a:tabLst>
            </a:pP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能源管理委員</a:t>
            </a:r>
            <a:r>
              <a:rPr sz="1600" spc="-5" dirty="0">
                <a:latin typeface="Microsoft JhengHei"/>
                <a:cs typeface="Microsoft JhengHei"/>
              </a:rPr>
              <a:t>由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主任委員推薦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各大</a:t>
            </a:r>
            <a:r>
              <a:rPr sz="16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樓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管理</a:t>
            </a:r>
            <a:r>
              <a:rPr sz="16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委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員會</a:t>
            </a:r>
            <a:r>
              <a:rPr sz="16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主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JhengHei"/>
                <a:cs typeface="Microsoft JhengHei"/>
              </a:rPr>
              <a:t>委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及</a:t>
            </a:r>
            <a:r>
              <a:rPr sz="16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學</a:t>
            </a:r>
            <a:r>
              <a:rPr sz="1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生代</a:t>
            </a:r>
            <a:r>
              <a:rPr sz="16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表</a:t>
            </a:r>
            <a:r>
              <a:rPr sz="1600" spc="-5" dirty="0">
                <a:latin typeface="Microsoft JhengHei"/>
                <a:cs typeface="Microsoft JhengHei"/>
              </a:rPr>
              <a:t>擔任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2791" y="6512458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43246" y="6512458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687957" y="4479416"/>
          <a:ext cx="3058795" cy="1705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1520"/>
                <a:gridCol w="1057275"/>
              </a:tblGrid>
              <a:tr h="213232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大樓名稱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主任委員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213106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國際學術研究大樓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SimSun"/>
                          <a:cs typeface="SimSun"/>
                        </a:rPr>
                        <a:t>何佩珊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13232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第一教學大樓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dirty="0">
                          <a:latin typeface="SimSun"/>
                          <a:cs typeface="SimSun"/>
                        </a:rPr>
                        <a:t>石啟仁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13233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醫學研究大樓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dirty="0">
                          <a:latin typeface="SimSun"/>
                          <a:cs typeface="SimSun"/>
                        </a:rPr>
                        <a:t>李佳陽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13106"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濟世大樓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0"/>
                        </a:lnSpc>
                      </a:pPr>
                      <a:r>
                        <a:rPr sz="1200" dirty="0">
                          <a:latin typeface="SimSun"/>
                          <a:cs typeface="SimSun"/>
                        </a:rPr>
                        <a:t>徐靜輝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13194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綜合實驗大樓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dirty="0">
                          <a:latin typeface="SimSun"/>
                          <a:cs typeface="SimSun"/>
                        </a:rPr>
                        <a:t>洪薇鈞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13182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勵學大樓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spc="-5" dirty="0">
                          <a:latin typeface="SimSun"/>
                          <a:cs typeface="SimSun"/>
                        </a:rPr>
                        <a:t>朱怡蓓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13194"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圖書館、第一、二棟大樓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sz="1200" dirty="0">
                          <a:latin typeface="SimSun"/>
                          <a:cs typeface="SimSun"/>
                        </a:rPr>
                        <a:t>林韋佑</a:t>
                      </a:r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15256" y="2398902"/>
            <a:ext cx="1821180" cy="338455"/>
          </a:xfrm>
          <a:custGeom>
            <a:avLst/>
            <a:gdLst/>
            <a:ahLst/>
            <a:cxnLst/>
            <a:rect l="l" t="t" r="r" b="b"/>
            <a:pathLst>
              <a:path w="1821179" h="338455">
                <a:moveTo>
                  <a:pt x="1018019" y="0"/>
                </a:moveTo>
                <a:lnTo>
                  <a:pt x="0" y="0"/>
                </a:lnTo>
                <a:lnTo>
                  <a:pt x="0" y="338328"/>
                </a:lnTo>
                <a:lnTo>
                  <a:pt x="1018019" y="338328"/>
                </a:lnTo>
                <a:lnTo>
                  <a:pt x="1018019" y="0"/>
                </a:lnTo>
                <a:close/>
              </a:path>
              <a:path w="1821179" h="338455">
                <a:moveTo>
                  <a:pt x="1821180" y="0"/>
                </a:moveTo>
                <a:lnTo>
                  <a:pt x="1313688" y="0"/>
                </a:lnTo>
                <a:lnTo>
                  <a:pt x="1018032" y="0"/>
                </a:lnTo>
                <a:lnTo>
                  <a:pt x="1018032" y="338328"/>
                </a:lnTo>
                <a:lnTo>
                  <a:pt x="1313688" y="338328"/>
                </a:lnTo>
                <a:lnTo>
                  <a:pt x="1821180" y="338328"/>
                </a:lnTo>
                <a:lnTo>
                  <a:pt x="182118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5256" y="2918586"/>
            <a:ext cx="1821180" cy="338455"/>
          </a:xfrm>
          <a:custGeom>
            <a:avLst/>
            <a:gdLst/>
            <a:ahLst/>
            <a:cxnLst/>
            <a:rect l="l" t="t" r="r" b="b"/>
            <a:pathLst>
              <a:path w="1821179" h="338454">
                <a:moveTo>
                  <a:pt x="1018019" y="0"/>
                </a:moveTo>
                <a:lnTo>
                  <a:pt x="0" y="0"/>
                </a:lnTo>
                <a:lnTo>
                  <a:pt x="0" y="338328"/>
                </a:lnTo>
                <a:lnTo>
                  <a:pt x="1018019" y="338328"/>
                </a:lnTo>
                <a:lnTo>
                  <a:pt x="1018019" y="0"/>
                </a:lnTo>
                <a:close/>
              </a:path>
              <a:path w="1821179" h="338454">
                <a:moveTo>
                  <a:pt x="1821180" y="0"/>
                </a:moveTo>
                <a:lnTo>
                  <a:pt x="1313688" y="0"/>
                </a:lnTo>
                <a:lnTo>
                  <a:pt x="1018032" y="0"/>
                </a:lnTo>
                <a:lnTo>
                  <a:pt x="1018032" y="338328"/>
                </a:lnTo>
                <a:lnTo>
                  <a:pt x="1313688" y="338328"/>
                </a:lnTo>
                <a:lnTo>
                  <a:pt x="1821180" y="338328"/>
                </a:lnTo>
                <a:lnTo>
                  <a:pt x="182118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5156" y="1680496"/>
            <a:ext cx="6029960" cy="158813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1505"/>
              </a:spcBef>
              <a:buSzPct val="104545"/>
              <a:buFont typeface="Wingdings"/>
              <a:buChar char=""/>
              <a:tabLst>
                <a:tab pos="243840" algn="l"/>
              </a:tabLst>
            </a:pPr>
            <a:r>
              <a:rPr sz="2200" spc="-10" dirty="0">
                <a:latin typeface="Microsoft JhengHei"/>
                <a:cs typeface="Microsoft JhengHei"/>
              </a:rPr>
              <a:t>變頻磁浮離心取代螺旋式冰水主</a:t>
            </a:r>
            <a:r>
              <a:rPr sz="2200" spc="-5" dirty="0">
                <a:latin typeface="Microsoft JhengHei"/>
                <a:cs typeface="Microsoft JhengHei"/>
              </a:rPr>
              <a:t>機</a:t>
            </a:r>
            <a:r>
              <a:rPr sz="2200" spc="30" dirty="0">
                <a:latin typeface="Microsoft JhengHei"/>
                <a:cs typeface="Microsoft JhengHei"/>
              </a:rPr>
              <a:t> </a:t>
            </a:r>
            <a:r>
              <a:rPr sz="2400" spc="-5" dirty="0">
                <a:latin typeface="Microsoft JhengHei"/>
                <a:cs typeface="Microsoft JhengHei"/>
              </a:rPr>
              <a:t>(112年</a:t>
            </a:r>
            <a:r>
              <a:rPr sz="2400" dirty="0">
                <a:latin typeface="Microsoft JhengHei"/>
                <a:cs typeface="Microsoft JhengHei"/>
              </a:rPr>
              <a:t>3</a:t>
            </a:r>
            <a:r>
              <a:rPr sz="2400" spc="-5" dirty="0">
                <a:latin typeface="Microsoft JhengHei"/>
                <a:cs typeface="Microsoft JhengHei"/>
              </a:rPr>
              <a:t>月</a:t>
            </a:r>
            <a:r>
              <a:rPr sz="2400" dirty="0">
                <a:latin typeface="Microsoft JhengHei"/>
                <a:cs typeface="Microsoft JhengHei"/>
              </a:rPr>
              <a:t>)</a:t>
            </a:r>
            <a:endParaRPr sz="2400">
              <a:latin typeface="Microsoft JhengHei"/>
              <a:cs typeface="Microsoft JhengHei"/>
            </a:endParaRPr>
          </a:p>
          <a:p>
            <a:pPr marL="647700" lvl="1" indent="-343535">
              <a:lnSpc>
                <a:spcPct val="100000"/>
              </a:lnSpc>
              <a:spcBef>
                <a:spcPts val="1485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dirty="0">
                <a:latin typeface="Microsoft JhengHei"/>
                <a:cs typeface="Microsoft JhengHei"/>
              </a:rPr>
              <a:t>濟世大樓</a:t>
            </a:r>
            <a:r>
              <a:rPr sz="2000" spc="-35" dirty="0">
                <a:latin typeface="Microsoft JhengHei"/>
                <a:cs typeface="Microsoft JhengHei"/>
              </a:rPr>
              <a:t> </a:t>
            </a:r>
            <a:r>
              <a:rPr sz="2000" spc="-10" dirty="0">
                <a:latin typeface="Microsoft JhengHei"/>
                <a:cs typeface="Microsoft JhengHei"/>
              </a:rPr>
              <a:t>250RT</a:t>
            </a:r>
            <a:r>
              <a:rPr sz="2000" spc="-15" dirty="0">
                <a:latin typeface="Microsoft JhengHei"/>
                <a:cs typeface="Microsoft JhengHei"/>
              </a:rPr>
              <a:t> </a:t>
            </a:r>
            <a:r>
              <a:rPr sz="2000" dirty="0">
                <a:latin typeface="Microsoft JhengHei"/>
                <a:cs typeface="Microsoft JhengHei"/>
              </a:rPr>
              <a:t>投入530萬年度節電17萬度</a:t>
            </a:r>
            <a:endParaRPr sz="2000">
              <a:latin typeface="Microsoft JhengHei"/>
              <a:cs typeface="Microsoft JhengHei"/>
            </a:endParaRPr>
          </a:p>
          <a:p>
            <a:pPr marL="647700" lvl="1" indent="-343535">
              <a:lnSpc>
                <a:spcPct val="100000"/>
              </a:lnSpc>
              <a:spcBef>
                <a:spcPts val="1689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dirty="0">
                <a:latin typeface="Microsoft JhengHei"/>
                <a:cs typeface="Microsoft JhengHei"/>
              </a:rPr>
              <a:t>醫研大樓</a:t>
            </a:r>
            <a:r>
              <a:rPr sz="2000" spc="-35" dirty="0">
                <a:latin typeface="Microsoft JhengHei"/>
                <a:cs typeface="Microsoft JhengHei"/>
              </a:rPr>
              <a:t> </a:t>
            </a:r>
            <a:r>
              <a:rPr sz="2000" spc="-10" dirty="0">
                <a:latin typeface="Microsoft JhengHei"/>
                <a:cs typeface="Microsoft JhengHei"/>
              </a:rPr>
              <a:t>400RT</a:t>
            </a:r>
            <a:r>
              <a:rPr sz="2000" spc="-15" dirty="0">
                <a:latin typeface="Microsoft JhengHei"/>
                <a:cs typeface="Microsoft JhengHei"/>
              </a:rPr>
              <a:t> </a:t>
            </a:r>
            <a:r>
              <a:rPr sz="2000" dirty="0">
                <a:latin typeface="Microsoft JhengHei"/>
                <a:cs typeface="Microsoft JhengHei"/>
              </a:rPr>
              <a:t>投入760萬年度節電22萬度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644" y="634991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1061" y="882523"/>
            <a:ext cx="459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汰換低效率設備</a:t>
            </a:r>
            <a:r>
              <a:rPr sz="4000" spc="-10" dirty="0">
                <a:solidFill>
                  <a:srgbClr val="0000FF"/>
                </a:solidFill>
                <a:latin typeface="Calibri"/>
                <a:cs typeface="Calibri"/>
              </a:rPr>
              <a:t>(1/3)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654296" y="2918586"/>
            <a:ext cx="701040" cy="338455"/>
          </a:xfrm>
          <a:custGeom>
            <a:avLst/>
            <a:gdLst/>
            <a:ahLst/>
            <a:cxnLst/>
            <a:rect l="l" t="t" r="r" b="b"/>
            <a:pathLst>
              <a:path w="701039" h="338454">
                <a:moveTo>
                  <a:pt x="701039" y="0"/>
                </a:moveTo>
                <a:lnTo>
                  <a:pt x="0" y="0"/>
                </a:lnTo>
                <a:lnTo>
                  <a:pt x="0" y="338327"/>
                </a:lnTo>
                <a:lnTo>
                  <a:pt x="701039" y="338327"/>
                </a:lnTo>
                <a:lnTo>
                  <a:pt x="70103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5156" y="1679787"/>
            <a:ext cx="6936105" cy="15887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1370"/>
              </a:spcBef>
              <a:buSzPct val="104545"/>
              <a:buFont typeface="Wingdings"/>
              <a:buChar char=""/>
              <a:tabLst>
                <a:tab pos="243840" algn="l"/>
              </a:tabLst>
            </a:pPr>
            <a:r>
              <a:rPr sz="2200" spc="-10" dirty="0">
                <a:latin typeface="Microsoft JhengHei"/>
                <a:cs typeface="Microsoft JhengHei"/>
              </a:rPr>
              <a:t>汰舊換新低溫冰箱</a:t>
            </a:r>
            <a:endParaRPr sz="2200">
              <a:latin typeface="Microsoft JhengHei"/>
              <a:cs typeface="Microsoft JhengHei"/>
            </a:endParaRPr>
          </a:p>
          <a:p>
            <a:pPr marL="647700" lvl="1" indent="-343535">
              <a:lnSpc>
                <a:spcPct val="100000"/>
              </a:lnSpc>
              <a:spcBef>
                <a:spcPts val="1625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dirty="0">
                <a:latin typeface="Microsoft JhengHei"/>
                <a:cs typeface="Microsoft JhengHei"/>
              </a:rPr>
              <a:t>現有台數214台</a:t>
            </a:r>
            <a:endParaRPr sz="2000">
              <a:latin typeface="Microsoft JhengHei"/>
              <a:cs typeface="Microsoft JhengHei"/>
            </a:endParaRPr>
          </a:p>
          <a:p>
            <a:pPr marL="647700" lvl="1" indent="-343535">
              <a:lnSpc>
                <a:spcPct val="100000"/>
              </a:lnSpc>
              <a:spcBef>
                <a:spcPts val="1689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dirty="0">
                <a:solidFill>
                  <a:srgbClr val="FF0000"/>
                </a:solidFill>
                <a:latin typeface="Microsoft JhengHei"/>
                <a:cs typeface="Microsoft JhengHei"/>
              </a:rPr>
              <a:t>每月用電約40萬</a:t>
            </a:r>
            <a:r>
              <a:rPr sz="2000" spc="46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2000" dirty="0">
                <a:latin typeface="Microsoft JhengHei"/>
                <a:cs typeface="Microsoft JhengHei"/>
              </a:rPr>
              <a:t>(214台</a:t>
            </a:r>
            <a:r>
              <a:rPr sz="2000" spc="-10" dirty="0">
                <a:latin typeface="Microsoft JhengHei"/>
                <a:cs typeface="Microsoft JhengHei"/>
              </a:rPr>
              <a:t>*</a:t>
            </a:r>
            <a:r>
              <a:rPr sz="20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0.5Kw</a:t>
            </a:r>
            <a:r>
              <a:rPr sz="2000" spc="-10" dirty="0">
                <a:latin typeface="Microsoft JhengHei"/>
                <a:cs typeface="Microsoft JhengHei"/>
              </a:rPr>
              <a:t>*24</a:t>
            </a:r>
            <a:r>
              <a:rPr sz="2000" dirty="0">
                <a:latin typeface="Microsoft JhengHei"/>
                <a:cs typeface="Microsoft JhengHei"/>
              </a:rPr>
              <a:t>小時*30天*5元</a:t>
            </a:r>
            <a:r>
              <a:rPr sz="2000" spc="-10" dirty="0">
                <a:latin typeface="Microsoft JhengHei"/>
                <a:cs typeface="Microsoft JhengHei"/>
              </a:rPr>
              <a:t>/</a:t>
            </a:r>
            <a:r>
              <a:rPr sz="2000" dirty="0">
                <a:latin typeface="Microsoft JhengHei"/>
                <a:cs typeface="Microsoft JhengHei"/>
              </a:rPr>
              <a:t>度)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644" y="634991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1061" y="882523"/>
            <a:ext cx="4596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汰換低效率設備</a:t>
            </a:r>
            <a:r>
              <a:rPr sz="4000" spc="-10" dirty="0">
                <a:solidFill>
                  <a:srgbClr val="0000FF"/>
                </a:solidFill>
                <a:latin typeface="Calibri"/>
                <a:cs typeface="Calibri"/>
              </a:rPr>
              <a:t>(2/3)</a:t>
            </a:r>
            <a:endParaRPr sz="4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45781" y="3725926"/>
          <a:ext cx="7543797" cy="1691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0"/>
                <a:gridCol w="88900"/>
                <a:gridCol w="1234439"/>
                <a:gridCol w="742314"/>
                <a:gridCol w="1900554"/>
                <a:gridCol w="1691640"/>
              </a:tblGrid>
              <a:tr h="3792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新型變頻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新型非變頻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15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年以上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362457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每小時耗電量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&lt;</a:t>
                      </a:r>
                      <a:r>
                        <a:rPr sz="1800" spc="-45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0.375</a:t>
                      </a:r>
                      <a:r>
                        <a:rPr sz="1800" spc="-70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KW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0.625~0.75</a:t>
                      </a:r>
                      <a:r>
                        <a:rPr sz="1800" spc="-70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KW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1~1.25KW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每天耗電量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&lt;</a:t>
                      </a:r>
                      <a:r>
                        <a:rPr sz="1800" spc="-4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10</a:t>
                      </a:r>
                      <a:r>
                        <a:rPr sz="1800" spc="-4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度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15~18度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24~30度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年省</a:t>
                      </a:r>
                      <a:r>
                        <a:rPr sz="1800" spc="445" dirty="0">
                          <a:latin typeface="Microsoft JhengHei"/>
                          <a:cs typeface="Microsoft JhengHei"/>
                        </a:rPr>
                        <a:t>電</a:t>
                      </a: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1800" dirty="0">
                          <a:latin typeface="Microsoft JhengHei"/>
                          <a:cs typeface="Microsoft JhengHei"/>
                        </a:rPr>
                        <a:t>電費)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30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-10)</a:t>
                      </a:r>
                      <a:r>
                        <a:rPr sz="1400" spc="-4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*365=7300</a:t>
                      </a:r>
                      <a:r>
                        <a:rPr sz="1400" spc="-1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度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1400" spc="-3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一台每年可約省3萬)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6406896"/>
            <a:ext cx="429768" cy="4282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04740" y="1247978"/>
            <a:ext cx="4036695" cy="115316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5"/>
              </a:spcBef>
            </a:pPr>
            <a:r>
              <a:rPr sz="4000" spc="-60" dirty="0">
                <a:solidFill>
                  <a:srgbClr val="C00000"/>
                </a:solidFill>
                <a:latin typeface="Microsoft JhengHei"/>
                <a:cs typeface="Microsoft JhengHei"/>
              </a:rPr>
              <a:t>全校低溫冷凍冰櫃 </a:t>
            </a:r>
            <a:r>
              <a:rPr sz="4000" spc="-55" dirty="0">
                <a:solidFill>
                  <a:srgbClr val="C00000"/>
                </a:solidFill>
                <a:latin typeface="Microsoft JhengHei"/>
                <a:cs typeface="Microsoft JhengHei"/>
              </a:rPr>
              <a:t>購置時間</a:t>
            </a:r>
            <a:endParaRPr sz="4000">
              <a:latin typeface="Microsoft JhengHei"/>
              <a:cs typeface="Microsoft JhengHe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61364" y="3933507"/>
          <a:ext cx="6923405" cy="2320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085"/>
                <a:gridCol w="1624965"/>
                <a:gridCol w="1029970"/>
                <a:gridCol w="1090295"/>
                <a:gridCol w="1248410"/>
                <a:gridCol w="1122680"/>
              </a:tblGrid>
              <a:tr h="585851">
                <a:tc gridSpan="2">
                  <a:txBody>
                    <a:bodyPr/>
                    <a:lstStyle/>
                    <a:p>
                      <a:pPr marL="75755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使用年數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5049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台數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149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百分比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149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有效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281305">
                        <a:lnSpc>
                          <a:spcPts val="2105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百分比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Microsoft JhengHei"/>
                          <a:cs typeface="Microsoft JhengHei"/>
                        </a:rPr>
                        <a:t>累積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218440">
                        <a:lnSpc>
                          <a:spcPts val="2105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百分比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1622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有效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63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15年以上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63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58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27.1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27.1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27.1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65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6-14年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115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53.7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53.7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80.8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5年以下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41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19.2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19.2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100.0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28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總和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7874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214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787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100.0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Microsoft JhengHei"/>
                          <a:cs typeface="Microsoft JhengHei"/>
                        </a:rPr>
                        <a:t>100.0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144517" y="3558667"/>
            <a:ext cx="1064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112.3.28</a:t>
            </a:r>
            <a:r>
              <a:rPr sz="1800" dirty="0">
                <a:latin typeface="SimSun"/>
                <a:cs typeface="SimSun"/>
              </a:rPr>
              <a:t>製</a:t>
            </a:r>
            <a:endParaRPr sz="1800">
              <a:latin typeface="SimSun"/>
              <a:cs typeface="SimSu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968" y="1158239"/>
            <a:ext cx="4072128" cy="25801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0674" y="6477627"/>
            <a:ext cx="1095375" cy="2628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" y="6406896"/>
            <a:ext cx="429768" cy="4282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3937" y="258267"/>
            <a:ext cx="6751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>
                <a:solidFill>
                  <a:srgbClr val="C00000"/>
                </a:solidFill>
                <a:latin typeface="Microsoft JhengHei"/>
                <a:cs typeface="Microsoft JhengHei"/>
              </a:rPr>
              <a:t>有15年以上</a:t>
            </a:r>
            <a:r>
              <a:rPr sz="4400" spc="-60" dirty="0">
                <a:solidFill>
                  <a:srgbClr val="C00000"/>
                </a:solidFill>
                <a:latin typeface="Microsoft JhengHei"/>
                <a:cs typeface="Microsoft JhengHei"/>
              </a:rPr>
              <a:t>低</a:t>
            </a:r>
            <a:r>
              <a:rPr sz="4400" spc="-45" dirty="0">
                <a:solidFill>
                  <a:srgbClr val="C00000"/>
                </a:solidFill>
                <a:latin typeface="Microsoft JhengHei"/>
                <a:cs typeface="Microsoft JhengHei"/>
              </a:rPr>
              <a:t>溫</a:t>
            </a:r>
            <a:r>
              <a:rPr sz="4400" spc="-60" dirty="0">
                <a:solidFill>
                  <a:srgbClr val="C00000"/>
                </a:solidFill>
                <a:latin typeface="Microsoft JhengHei"/>
                <a:cs typeface="Microsoft JhengHei"/>
              </a:rPr>
              <a:t>冰</a:t>
            </a:r>
            <a:r>
              <a:rPr sz="4400" spc="-45" dirty="0">
                <a:solidFill>
                  <a:srgbClr val="C00000"/>
                </a:solidFill>
                <a:latin typeface="Microsoft JhengHei"/>
                <a:cs typeface="Microsoft JhengHei"/>
              </a:rPr>
              <a:t>箱</a:t>
            </a:r>
            <a:r>
              <a:rPr sz="4400" spc="-60" dirty="0">
                <a:solidFill>
                  <a:srgbClr val="C00000"/>
                </a:solidFill>
                <a:latin typeface="Microsoft JhengHei"/>
                <a:cs typeface="Microsoft JhengHei"/>
              </a:rPr>
              <a:t>之</a:t>
            </a:r>
            <a:r>
              <a:rPr sz="4400" spc="-45" dirty="0">
                <a:solidFill>
                  <a:srgbClr val="C00000"/>
                </a:solidFill>
                <a:latin typeface="Microsoft JhengHei"/>
                <a:cs typeface="Microsoft JhengHei"/>
              </a:rPr>
              <a:t>單</a:t>
            </a:r>
            <a:r>
              <a:rPr sz="4400" spc="5" dirty="0">
                <a:solidFill>
                  <a:srgbClr val="C00000"/>
                </a:solidFill>
                <a:latin typeface="Microsoft JhengHei"/>
                <a:cs typeface="Microsoft JhengHei"/>
              </a:rPr>
              <a:t>位</a:t>
            </a:r>
            <a:endParaRPr sz="4400">
              <a:latin typeface="Microsoft JhengHei"/>
              <a:cs typeface="Microsoft JhengHe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536" y="1128394"/>
          <a:ext cx="6222997" cy="523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"/>
                <a:gridCol w="923925"/>
                <a:gridCol w="127634"/>
                <a:gridCol w="517524"/>
                <a:gridCol w="1298575"/>
                <a:gridCol w="74930"/>
                <a:gridCol w="1395730"/>
                <a:gridCol w="528320"/>
                <a:gridCol w="1272539"/>
              </a:tblGrid>
              <a:tr h="2903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單位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台數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已用年數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單位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台數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已用年數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546226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83820" marR="1193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微生物暨免疫 學科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30年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23年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22年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18年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15年*1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寄生蟲學科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3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20年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18年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*2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130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公共衛生學系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4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20年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17</a:t>
                      </a:r>
                      <a:r>
                        <a:rPr sz="1400" spc="-5" dirty="0"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16年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15年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436752">
                <a:tc rowSpan="2" gridSpan="3">
                  <a:txBody>
                    <a:bodyPr/>
                    <a:lstStyle/>
                    <a:p>
                      <a:pPr marL="83820" marR="11938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醫學檢驗生物 技術學系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29年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19年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15年*1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4828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5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生物科技學系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5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19年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*2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18</a:t>
                      </a:r>
                      <a:r>
                        <a:rPr sz="1400" spc="-5" dirty="0"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*2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16年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85368">
                <a:tc gridSpan="3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皮膚學科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16年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151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環保暨安全衛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29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42061">
                <a:tc gridSpan="3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生室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婦產學科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19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0">
                <a:tc rowSpan="3" gridSpan="3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內科學科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29年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17年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06324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藥學系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19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128015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呼吸治療學系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19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0">
                <a:tc rowSpan="3" gridSpan="3">
                  <a:txBody>
                    <a:bodyPr/>
                    <a:lstStyle/>
                    <a:p>
                      <a:pPr marL="83820" marR="1193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生物醫學暨環 境生物學系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21年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17年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16年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06324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外科學科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19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00151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腎臟照護學系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18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0">
                <a:tc rowSpan="2" gridSpan="3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牙醫學系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21年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20年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8968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藥理學科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2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18年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17年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0">
                <a:tc rowSpan="2" gridSpan="3">
                  <a:txBody>
                    <a:bodyPr/>
                    <a:lstStyle/>
                    <a:p>
                      <a:pPr marL="83820" marR="11938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研究發展處研 究資源組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20年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19年</a:t>
                      </a: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16年*2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32022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醫學系碩士班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1400" dirty="0">
                          <a:latin typeface="Microsoft JhengHei"/>
                          <a:cs typeface="Microsoft JhengHei"/>
                        </a:rPr>
                        <a:t>醫學遺傳學</a:t>
                      </a:r>
                      <a:r>
                        <a:rPr sz="1400" spc="-10" dirty="0">
                          <a:latin typeface="Microsoft JhengHei"/>
                          <a:cs typeface="Microsoft JhengHei"/>
                        </a:rPr>
                        <a:t>科</a:t>
                      </a:r>
                      <a:r>
                        <a:rPr sz="1400" dirty="0">
                          <a:latin typeface="Microsoft JhengHei"/>
                          <a:cs typeface="Microsoft JhengHei"/>
                        </a:rPr>
                        <a:t>)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2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17年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JhengHei"/>
                          <a:cs typeface="Microsoft JhengHei"/>
                        </a:rPr>
                        <a:t>15年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60886" y="1409153"/>
            <a:ext cx="1125855" cy="1085215"/>
            <a:chOff x="60886" y="1409153"/>
            <a:chExt cx="1125855" cy="1085215"/>
          </a:xfrm>
        </p:grpSpPr>
        <p:sp>
          <p:nvSpPr>
            <p:cNvPr id="7" name="object 7"/>
            <p:cNvSpPr/>
            <p:nvPr/>
          </p:nvSpPr>
          <p:spPr>
            <a:xfrm>
              <a:off x="60886" y="1409153"/>
              <a:ext cx="1125855" cy="1085215"/>
            </a:xfrm>
            <a:custGeom>
              <a:avLst/>
              <a:gdLst/>
              <a:ahLst/>
              <a:cxnLst/>
              <a:rect l="l" t="t" r="r" b="b"/>
              <a:pathLst>
                <a:path w="1125855" h="1085214">
                  <a:moveTo>
                    <a:pt x="1125778" y="0"/>
                  </a:moveTo>
                  <a:lnTo>
                    <a:pt x="0" y="0"/>
                  </a:lnTo>
                  <a:lnTo>
                    <a:pt x="0" y="1084618"/>
                  </a:lnTo>
                  <a:lnTo>
                    <a:pt x="1125778" y="1084618"/>
                  </a:lnTo>
                  <a:lnTo>
                    <a:pt x="1125778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4703" y="1748802"/>
              <a:ext cx="914400" cy="386080"/>
            </a:xfrm>
            <a:custGeom>
              <a:avLst/>
              <a:gdLst/>
              <a:ahLst/>
              <a:cxnLst/>
              <a:rect l="l" t="t" r="r" b="b"/>
              <a:pathLst>
                <a:path w="914400" h="386080">
                  <a:moveTo>
                    <a:pt x="914400" y="0"/>
                  </a:moveTo>
                  <a:lnTo>
                    <a:pt x="0" y="0"/>
                  </a:lnTo>
                  <a:lnTo>
                    <a:pt x="0" y="182867"/>
                  </a:lnTo>
                  <a:lnTo>
                    <a:pt x="0" y="202679"/>
                  </a:lnTo>
                  <a:lnTo>
                    <a:pt x="0" y="385559"/>
                  </a:lnTo>
                  <a:lnTo>
                    <a:pt x="304800" y="385559"/>
                  </a:lnTo>
                  <a:lnTo>
                    <a:pt x="304800" y="202679"/>
                  </a:lnTo>
                  <a:lnTo>
                    <a:pt x="914400" y="202679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0886" y="3464178"/>
            <a:ext cx="1125855" cy="457200"/>
            <a:chOff x="60886" y="3464178"/>
            <a:chExt cx="1125855" cy="457200"/>
          </a:xfrm>
        </p:grpSpPr>
        <p:sp>
          <p:nvSpPr>
            <p:cNvPr id="10" name="object 10"/>
            <p:cNvSpPr/>
            <p:nvPr/>
          </p:nvSpPr>
          <p:spPr>
            <a:xfrm>
              <a:off x="60886" y="3464178"/>
              <a:ext cx="1125855" cy="457200"/>
            </a:xfrm>
            <a:custGeom>
              <a:avLst/>
              <a:gdLst/>
              <a:ahLst/>
              <a:cxnLst/>
              <a:rect l="l" t="t" r="r" b="b"/>
              <a:pathLst>
                <a:path w="1125855" h="457200">
                  <a:moveTo>
                    <a:pt x="1125778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125778" y="457200"/>
                  </a:lnTo>
                  <a:lnTo>
                    <a:pt x="1125778" y="0"/>
                  </a:lnTo>
                  <a:close/>
                </a:path>
              </a:pathLst>
            </a:custGeom>
            <a:solidFill>
              <a:srgbClr val="E7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703" y="3672966"/>
              <a:ext cx="304800" cy="203200"/>
            </a:xfrm>
            <a:custGeom>
              <a:avLst/>
              <a:gdLst/>
              <a:ahLst/>
              <a:cxnLst/>
              <a:rect l="l" t="t" r="r" b="b"/>
              <a:pathLst>
                <a:path w="304800" h="203200">
                  <a:moveTo>
                    <a:pt x="304800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304800" y="20269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344665" y="1147191"/>
          <a:ext cx="2792730" cy="443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555"/>
                <a:gridCol w="542925"/>
                <a:gridCol w="1238250"/>
              </a:tblGrid>
              <a:tr h="37083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單位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台數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已用年數</a:t>
                      </a:r>
                      <a:endParaRPr sz="1300">
                        <a:latin typeface="Yu Gothic UI"/>
                        <a:cs typeface="Yu Gothic U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dirty="0">
                          <a:latin typeface="SimSun"/>
                          <a:cs typeface="SimSun"/>
                        </a:rPr>
                        <a:t>生理學科</a:t>
                      </a:r>
                      <a:endParaRPr sz="1300">
                        <a:latin typeface="SimSun"/>
                        <a:cs typeface="SimSu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16年</a:t>
                      </a:r>
                      <a:r>
                        <a:rPr sz="1300" spc="-1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*3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92075">
                        <a:lnSpc>
                          <a:spcPts val="1550"/>
                        </a:lnSpc>
                        <a:spcBef>
                          <a:spcPts val="310"/>
                        </a:spcBef>
                      </a:pPr>
                      <a:r>
                        <a:rPr sz="1300" spc="-5" dirty="0">
                          <a:latin typeface="SimSun"/>
                          <a:cs typeface="SimSun"/>
                        </a:rPr>
                        <a:t>公共衛生學</a:t>
                      </a:r>
                      <a:endParaRPr sz="1300">
                        <a:latin typeface="SimSun"/>
                        <a:cs typeface="SimSun"/>
                      </a:endParaRPr>
                    </a:p>
                    <a:p>
                      <a:pPr marL="92075">
                        <a:lnSpc>
                          <a:spcPts val="1550"/>
                        </a:lnSpc>
                      </a:pPr>
                      <a:r>
                        <a:rPr sz="1300" dirty="0">
                          <a:latin typeface="SimSun"/>
                          <a:cs typeface="SimSun"/>
                        </a:rPr>
                        <a:t>科</a:t>
                      </a:r>
                      <a:endParaRPr sz="1300">
                        <a:latin typeface="SimSun"/>
                        <a:cs typeface="SimSu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17</a:t>
                      </a:r>
                      <a:r>
                        <a:rPr sz="1300" spc="-10" dirty="0"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300" spc="-10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*2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dirty="0">
                          <a:latin typeface="SimSun"/>
                          <a:cs typeface="SimSun"/>
                        </a:rPr>
                        <a:t>香粧品學系</a:t>
                      </a:r>
                      <a:endParaRPr sz="1300">
                        <a:latin typeface="SimSun"/>
                        <a:cs typeface="SimSu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16年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00" dirty="0">
                          <a:latin typeface="SimSun"/>
                          <a:cs typeface="SimSun"/>
                        </a:rPr>
                        <a:t>醫學研究所</a:t>
                      </a:r>
                      <a:endParaRPr sz="1300">
                        <a:latin typeface="SimSun"/>
                        <a:cs typeface="SimSu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dirty="0">
                          <a:latin typeface="Microsoft JhengHei"/>
                          <a:cs typeface="Microsoft JhengHei"/>
                        </a:rPr>
                        <a:t>17年</a:t>
                      </a:r>
                      <a:r>
                        <a:rPr sz="13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Microsoft JhengHei"/>
                          <a:cs typeface="Microsoft JhengHei"/>
                        </a:rPr>
                        <a:t>16年</a:t>
                      </a:r>
                      <a:r>
                        <a:rPr sz="13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*2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  <a:p>
                      <a:pPr marL="35687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Microsoft JhengHei"/>
                          <a:cs typeface="Microsoft JhengHei"/>
                        </a:rPr>
                        <a:t>15年</a:t>
                      </a:r>
                      <a:r>
                        <a:rPr sz="1300" spc="-5" dirty="0">
                          <a:solidFill>
                            <a:srgbClr val="0000FF"/>
                          </a:solidFill>
                          <a:latin typeface="Microsoft JhengHei"/>
                          <a:cs typeface="Microsoft JhengHei"/>
                        </a:rPr>
                        <a:t>*1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92075" marR="88265">
                        <a:lnSpc>
                          <a:spcPct val="98900"/>
                        </a:lnSpc>
                        <a:spcBef>
                          <a:spcPts val="340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醫學系碩士 班</a:t>
                      </a:r>
                      <a:r>
                        <a:rPr sz="1300" spc="-40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(生物化 學科)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16年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92075" marR="88265">
                        <a:lnSpc>
                          <a:spcPts val="1540"/>
                        </a:lnSpc>
                        <a:spcBef>
                          <a:spcPts val="384"/>
                        </a:spcBef>
                      </a:pPr>
                      <a:r>
                        <a:rPr sz="1300" dirty="0">
                          <a:latin typeface="SimSun"/>
                          <a:cs typeface="SimSun"/>
                        </a:rPr>
                        <a:t>牙醫學研究 </a:t>
                      </a:r>
                      <a:r>
                        <a:rPr sz="1300" spc="-5" dirty="0">
                          <a:latin typeface="SimSun"/>
                          <a:cs typeface="SimSun"/>
                        </a:rPr>
                        <a:t>所</a:t>
                      </a:r>
                      <a:endParaRPr sz="1300">
                        <a:latin typeface="SimSun"/>
                        <a:cs typeface="SimSun"/>
                      </a:endParaRPr>
                    </a:p>
                  </a:txBody>
                  <a:tcPr marL="0" marR="0" marT="488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16年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92075" marR="88265">
                        <a:lnSpc>
                          <a:spcPts val="1540"/>
                        </a:lnSpc>
                        <a:spcBef>
                          <a:spcPts val="380"/>
                        </a:spcBef>
                      </a:pPr>
                      <a:r>
                        <a:rPr sz="1300" dirty="0">
                          <a:latin typeface="SimSun"/>
                          <a:cs typeface="SimSun"/>
                        </a:rPr>
                        <a:t>天然藥物研 </a:t>
                      </a:r>
                      <a:r>
                        <a:rPr sz="1300" spc="-5" dirty="0">
                          <a:latin typeface="SimSun"/>
                          <a:cs typeface="SimSun"/>
                        </a:rPr>
                        <a:t>究所</a:t>
                      </a:r>
                      <a:endParaRPr sz="1300">
                        <a:latin typeface="SimSun"/>
                        <a:cs typeface="SimSu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16年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487629">
                <a:tc>
                  <a:txBody>
                    <a:bodyPr/>
                    <a:lstStyle/>
                    <a:p>
                      <a:pPr marL="92075" marR="88265">
                        <a:lnSpc>
                          <a:spcPts val="1540"/>
                        </a:lnSpc>
                        <a:spcBef>
                          <a:spcPts val="385"/>
                        </a:spcBef>
                      </a:pPr>
                      <a:r>
                        <a:rPr sz="1300" dirty="0">
                          <a:latin typeface="SimSun"/>
                          <a:cs typeface="SimSun"/>
                        </a:rPr>
                        <a:t>醫學院骨科 學研究中心</a:t>
                      </a:r>
                      <a:endParaRPr sz="1300">
                        <a:latin typeface="SimSun"/>
                        <a:cs typeface="SimSun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spc="-5" dirty="0">
                          <a:latin typeface="Microsoft JhengHei"/>
                          <a:cs typeface="Microsoft JhengHei"/>
                        </a:rPr>
                        <a:t>17年</a:t>
                      </a:r>
                      <a:endParaRPr sz="1300">
                        <a:latin typeface="Microsoft JhengHei"/>
                        <a:cs typeface="Microsoft JhengHe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7080" y="5835396"/>
            <a:ext cx="1283970" cy="57379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273543" y="5912916"/>
            <a:ext cx="939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SimSun"/>
                <a:cs typeface="SimSun"/>
              </a:rPr>
              <a:t>清冰專案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674" y="6477627"/>
            <a:ext cx="1095375" cy="2628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400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4588" y="0"/>
            <a:ext cx="7475220" cy="6388735"/>
            <a:chOff x="894588" y="0"/>
            <a:chExt cx="7475220" cy="6388735"/>
          </a:xfrm>
        </p:grpSpPr>
        <p:sp>
          <p:nvSpPr>
            <p:cNvPr id="3" name="object 3"/>
            <p:cNvSpPr/>
            <p:nvPr/>
          </p:nvSpPr>
          <p:spPr>
            <a:xfrm>
              <a:off x="894588" y="1737360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4708" y="0"/>
              <a:ext cx="5298948" cy="638860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8644" y="634991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06113" y="3415029"/>
            <a:ext cx="1294130" cy="303530"/>
          </a:xfrm>
          <a:custGeom>
            <a:avLst/>
            <a:gdLst/>
            <a:ahLst/>
            <a:cxnLst/>
            <a:rect l="l" t="t" r="r" b="b"/>
            <a:pathLst>
              <a:path w="1294129" h="303529">
                <a:moveTo>
                  <a:pt x="1293876" y="0"/>
                </a:moveTo>
                <a:lnTo>
                  <a:pt x="1065276" y="0"/>
                </a:lnTo>
                <a:lnTo>
                  <a:pt x="522732" y="0"/>
                </a:lnTo>
                <a:lnTo>
                  <a:pt x="423672" y="0"/>
                </a:lnTo>
                <a:lnTo>
                  <a:pt x="0" y="0"/>
                </a:lnTo>
                <a:lnTo>
                  <a:pt x="0" y="303276"/>
                </a:lnTo>
                <a:lnTo>
                  <a:pt x="423672" y="303276"/>
                </a:lnTo>
                <a:lnTo>
                  <a:pt x="522732" y="303276"/>
                </a:lnTo>
                <a:lnTo>
                  <a:pt x="1065276" y="303276"/>
                </a:lnTo>
                <a:lnTo>
                  <a:pt x="1293876" y="303276"/>
                </a:lnTo>
                <a:lnTo>
                  <a:pt x="12938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36465" y="3936238"/>
            <a:ext cx="1979930" cy="303530"/>
          </a:xfrm>
          <a:custGeom>
            <a:avLst/>
            <a:gdLst/>
            <a:ahLst/>
            <a:cxnLst/>
            <a:rect l="l" t="t" r="r" b="b"/>
            <a:pathLst>
              <a:path w="1979929" h="303529">
                <a:moveTo>
                  <a:pt x="1979663" y="0"/>
                </a:moveTo>
                <a:lnTo>
                  <a:pt x="1979663" y="0"/>
                </a:lnTo>
                <a:lnTo>
                  <a:pt x="0" y="0"/>
                </a:lnTo>
                <a:lnTo>
                  <a:pt x="0" y="303276"/>
                </a:lnTo>
                <a:lnTo>
                  <a:pt x="1979663" y="303276"/>
                </a:lnTo>
                <a:lnTo>
                  <a:pt x="197966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672901"/>
            <a:ext cx="7574915" cy="292989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894"/>
              </a:spcBef>
              <a:buSzPct val="106250"/>
              <a:buFont typeface="Wingdings"/>
              <a:buChar char=""/>
              <a:tabLst>
                <a:tab pos="264160" algn="l"/>
              </a:tabLst>
            </a:pPr>
            <a:r>
              <a:rPr sz="2400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LED/T5</a:t>
            </a:r>
            <a:r>
              <a:rPr sz="2400" dirty="0">
                <a:solidFill>
                  <a:srgbClr val="00AF50"/>
                </a:solidFill>
                <a:latin typeface="Microsoft JhengHei"/>
                <a:cs typeface="Microsoft JhengHei"/>
              </a:rPr>
              <a:t>省電照明設備</a:t>
            </a:r>
            <a:r>
              <a:rPr sz="2400" spc="-15" dirty="0">
                <a:solidFill>
                  <a:srgbClr val="00AF50"/>
                </a:solidFill>
                <a:latin typeface="Microsoft JhengHei"/>
                <a:cs typeface="Microsoft JhengHei"/>
              </a:rPr>
              <a:t> </a:t>
            </a:r>
            <a:r>
              <a:rPr sz="2400" spc="-5" dirty="0">
                <a:latin typeface="Microsoft JhengHei"/>
                <a:cs typeface="Microsoft JhengHei"/>
              </a:rPr>
              <a:t>(LED-3,673</a:t>
            </a:r>
            <a:r>
              <a:rPr sz="2400" dirty="0">
                <a:latin typeface="Microsoft JhengHei"/>
                <a:cs typeface="Microsoft JhengHei"/>
              </a:rPr>
              <a:t>組及</a:t>
            </a:r>
            <a:r>
              <a:rPr sz="2400" spc="-5" dirty="0">
                <a:latin typeface="Microsoft JhengHei"/>
                <a:cs typeface="Microsoft JhengHei"/>
              </a:rPr>
              <a:t>T5-12,416</a:t>
            </a:r>
            <a:r>
              <a:rPr sz="2400" dirty="0">
                <a:latin typeface="Microsoft JhengHei"/>
                <a:cs typeface="Microsoft JhengHei"/>
              </a:rPr>
              <a:t>組)</a:t>
            </a:r>
            <a:endParaRPr sz="2400">
              <a:latin typeface="Microsoft JhengHei"/>
              <a:cs typeface="Microsoft JhengHei"/>
            </a:endParaRPr>
          </a:p>
          <a:p>
            <a:pPr marL="535305" lvl="1" indent="-231140">
              <a:lnSpc>
                <a:spcPct val="100000"/>
              </a:lnSpc>
              <a:spcBef>
                <a:spcPts val="1030"/>
              </a:spcBef>
              <a:buSzPct val="104545"/>
              <a:buFont typeface="Wingdings"/>
              <a:buChar char=""/>
              <a:tabLst>
                <a:tab pos="535940" algn="l"/>
              </a:tabLst>
            </a:pPr>
            <a:r>
              <a:rPr sz="2200" spc="-5" dirty="0">
                <a:latin typeface="Microsoft JhengHei"/>
                <a:cs typeface="Microsoft JhengHei"/>
              </a:rPr>
              <a:t>T5改</a:t>
            </a:r>
            <a:r>
              <a:rPr sz="2200" spc="-10" dirty="0">
                <a:latin typeface="Microsoft JhengHei"/>
                <a:cs typeface="Microsoft JhengHei"/>
              </a:rPr>
              <a:t>LED</a:t>
            </a:r>
            <a:r>
              <a:rPr sz="2200" spc="-5" dirty="0">
                <a:latin typeface="Microsoft JhengHei"/>
                <a:cs typeface="Microsoft JhengHei"/>
              </a:rPr>
              <a:t>節能率</a:t>
            </a:r>
            <a:r>
              <a:rPr sz="2200" spc="-10" dirty="0">
                <a:latin typeface="Microsoft JhengHei"/>
                <a:cs typeface="Microsoft JhengHei"/>
              </a:rPr>
              <a:t>25%；</a:t>
            </a:r>
            <a:r>
              <a:rPr sz="2200" spc="-5" dirty="0">
                <a:latin typeface="Microsoft JhengHei"/>
                <a:cs typeface="Microsoft JhengHei"/>
              </a:rPr>
              <a:t>傳統</a:t>
            </a:r>
            <a:r>
              <a:rPr sz="2200" spc="10" dirty="0">
                <a:latin typeface="Microsoft JhengHei"/>
                <a:cs typeface="Microsoft JhengHei"/>
              </a:rPr>
              <a:t>改</a:t>
            </a:r>
            <a:r>
              <a:rPr sz="2200" spc="-5" dirty="0">
                <a:latin typeface="Microsoft JhengHei"/>
                <a:cs typeface="Microsoft JhengHei"/>
              </a:rPr>
              <a:t>LED節</a:t>
            </a:r>
            <a:r>
              <a:rPr sz="2200" dirty="0">
                <a:latin typeface="Microsoft JhengHei"/>
                <a:cs typeface="Microsoft JhengHei"/>
              </a:rPr>
              <a:t>能率</a:t>
            </a:r>
            <a:r>
              <a:rPr sz="2200" spc="-10" dirty="0">
                <a:latin typeface="Microsoft JhengHei"/>
                <a:cs typeface="Microsoft JhengHei"/>
              </a:rPr>
              <a:t>50%</a:t>
            </a:r>
            <a:endParaRPr sz="2200">
              <a:latin typeface="Microsoft JhengHei"/>
              <a:cs typeface="Microsoft JhengHei"/>
            </a:endParaRPr>
          </a:p>
          <a:p>
            <a:pPr marL="535305" lvl="1" indent="-231140">
              <a:lnSpc>
                <a:spcPct val="100000"/>
              </a:lnSpc>
              <a:spcBef>
                <a:spcPts val="1215"/>
              </a:spcBef>
              <a:buSzPct val="104545"/>
              <a:buFont typeface="Wingdings"/>
              <a:buChar char=""/>
              <a:tabLst>
                <a:tab pos="535940" algn="l"/>
              </a:tabLst>
            </a:pPr>
            <a:r>
              <a:rPr sz="2200" spc="-10" dirty="0">
                <a:solidFill>
                  <a:srgbClr val="00AF50"/>
                </a:solidFill>
                <a:latin typeface="Microsoft JhengHei"/>
                <a:cs typeface="Microsoft JhengHei"/>
              </a:rPr>
              <a:t>112</a:t>
            </a:r>
            <a:r>
              <a:rPr sz="2200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學年度編列預算</a:t>
            </a:r>
            <a:endParaRPr sz="2200">
              <a:latin typeface="Microsoft JhengHei"/>
              <a:cs typeface="Microsoft JhengHei"/>
            </a:endParaRPr>
          </a:p>
          <a:p>
            <a:pPr marL="676275" lvl="2" indent="-189230">
              <a:lnSpc>
                <a:spcPct val="100000"/>
              </a:lnSpc>
              <a:spcBef>
                <a:spcPts val="1675"/>
              </a:spcBef>
              <a:buSzPct val="102777"/>
              <a:buFont typeface="Wingdings"/>
              <a:buChar char=""/>
              <a:tabLst>
                <a:tab pos="676910" algn="l"/>
              </a:tabLst>
            </a:pPr>
            <a:r>
              <a:rPr sz="1800"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Microsoft JhengHei"/>
                <a:cs typeface="Microsoft JhengHei"/>
              </a:rPr>
              <a:t>地下停車場</a:t>
            </a:r>
            <a:r>
              <a:rPr sz="1800" dirty="0">
                <a:solidFill>
                  <a:srgbClr val="00AF50"/>
                </a:solidFill>
                <a:latin typeface="Microsoft JhengHei"/>
                <a:cs typeface="Microsoft JhengHei"/>
              </a:rPr>
              <a:t>既設</a:t>
            </a:r>
            <a:r>
              <a:rPr sz="1800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T</a:t>
            </a:r>
            <a:r>
              <a:rPr sz="1800" dirty="0">
                <a:solidFill>
                  <a:srgbClr val="00AF50"/>
                </a:solidFill>
                <a:latin typeface="Microsoft JhengHei"/>
                <a:cs typeface="Microsoft JhengHei"/>
              </a:rPr>
              <a:t>5照明燈具為</a:t>
            </a:r>
            <a:r>
              <a:rPr sz="1800" b="1" dirty="0">
                <a:solidFill>
                  <a:srgbClr val="00AF50"/>
                </a:solidFill>
                <a:latin typeface="Microsoft JhengHei"/>
                <a:cs typeface="Microsoft JhengHei"/>
              </a:rPr>
              <a:t>L</a:t>
            </a:r>
            <a:r>
              <a:rPr sz="1800" b="1" spc="-10" dirty="0">
                <a:solidFill>
                  <a:srgbClr val="00AF50"/>
                </a:solidFill>
                <a:latin typeface="Microsoft JhengHei"/>
                <a:cs typeface="Microsoft JhengHei"/>
              </a:rPr>
              <a:t>E</a:t>
            </a:r>
            <a:r>
              <a:rPr sz="1800" b="1" spc="5" dirty="0">
                <a:solidFill>
                  <a:srgbClr val="00AF50"/>
                </a:solidFill>
                <a:latin typeface="Microsoft JhengHei"/>
                <a:cs typeface="Microsoft JhengHei"/>
              </a:rPr>
              <a:t>D</a:t>
            </a:r>
            <a:r>
              <a:rPr sz="1800" b="1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-1250</a:t>
            </a:r>
            <a:r>
              <a:rPr sz="1800" b="1" dirty="0">
                <a:solidFill>
                  <a:srgbClr val="00AF50"/>
                </a:solidFill>
                <a:latin typeface="Microsoft JhengHei"/>
                <a:cs typeface="Microsoft JhengHei"/>
              </a:rPr>
              <a:t>組</a:t>
            </a:r>
            <a:r>
              <a:rPr sz="1800" dirty="0">
                <a:solidFill>
                  <a:srgbClr val="00AF50"/>
                </a:solidFill>
                <a:latin typeface="Microsoft JhengHei"/>
                <a:cs typeface="Microsoft JhengHei"/>
              </a:rPr>
              <a:t>，預計年節</a:t>
            </a:r>
            <a:r>
              <a:rPr sz="1800" spc="-10" dirty="0">
                <a:solidFill>
                  <a:srgbClr val="00AF50"/>
                </a:solidFill>
                <a:latin typeface="Microsoft JhengHei"/>
                <a:cs typeface="Microsoft JhengHei"/>
              </a:rPr>
              <a:t>電</a:t>
            </a:r>
            <a:r>
              <a:rPr sz="1800" dirty="0">
                <a:solidFill>
                  <a:srgbClr val="00AF50"/>
                </a:solidFill>
                <a:latin typeface="Microsoft JhengHei"/>
                <a:cs typeface="Microsoft JhengHei"/>
              </a:rPr>
              <a:t>103,680度</a:t>
            </a:r>
            <a:endParaRPr sz="1800">
              <a:latin typeface="Microsoft JhengHei"/>
              <a:cs typeface="Microsoft JhengHei"/>
            </a:endParaRPr>
          </a:p>
          <a:p>
            <a:pPr marL="676275" lvl="2" indent="-189230">
              <a:lnSpc>
                <a:spcPct val="100000"/>
              </a:lnSpc>
              <a:spcBef>
                <a:spcPts val="1760"/>
              </a:spcBef>
              <a:buSzPct val="102777"/>
              <a:buFont typeface="Wingdings"/>
              <a:buChar char=""/>
              <a:tabLst>
                <a:tab pos="676910" algn="l"/>
              </a:tabLst>
            </a:pPr>
            <a:r>
              <a:rPr sz="1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Microsoft JhengHei"/>
                <a:cs typeface="Microsoft JhengHei"/>
              </a:rPr>
              <a:t>醫研大樓</a:t>
            </a:r>
            <a:r>
              <a:rPr sz="1800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既設T5照明燈具</a:t>
            </a:r>
            <a:r>
              <a:rPr sz="1800" dirty="0">
                <a:solidFill>
                  <a:srgbClr val="00AF50"/>
                </a:solidFill>
                <a:latin typeface="Microsoft JhengHei"/>
                <a:cs typeface="Microsoft JhengHei"/>
              </a:rPr>
              <a:t>由</a:t>
            </a:r>
            <a:r>
              <a:rPr sz="1800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2000組</a:t>
            </a:r>
            <a:r>
              <a:rPr sz="1800" b="1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減量為LE</a:t>
            </a:r>
            <a:r>
              <a:rPr sz="1800" b="1" dirty="0">
                <a:solidFill>
                  <a:srgbClr val="00AF50"/>
                </a:solidFill>
                <a:latin typeface="Microsoft JhengHei"/>
                <a:cs typeface="Microsoft JhengHei"/>
              </a:rPr>
              <a:t>D</a:t>
            </a:r>
            <a:r>
              <a:rPr sz="1800" b="1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-</a:t>
            </a:r>
            <a:r>
              <a:rPr sz="1800" b="1" spc="-10" dirty="0">
                <a:solidFill>
                  <a:srgbClr val="00AF50"/>
                </a:solidFill>
                <a:latin typeface="Microsoft JhengHei"/>
                <a:cs typeface="Microsoft JhengHei"/>
              </a:rPr>
              <a:t>1000</a:t>
            </a:r>
            <a:r>
              <a:rPr sz="1800" b="1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組</a:t>
            </a:r>
            <a:r>
              <a:rPr sz="1800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，預計年節電</a:t>
            </a:r>
            <a:endParaRPr sz="1800">
              <a:latin typeface="Microsoft JhengHei"/>
              <a:cs typeface="Microsoft JhengHei"/>
            </a:endParaRPr>
          </a:p>
          <a:p>
            <a:pPr marL="487680">
              <a:lnSpc>
                <a:spcPct val="100000"/>
              </a:lnSpc>
              <a:spcBef>
                <a:spcPts val="610"/>
              </a:spcBef>
            </a:pPr>
            <a:r>
              <a:rPr sz="1800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259,200</a:t>
            </a:r>
            <a:r>
              <a:rPr sz="1800" dirty="0">
                <a:solidFill>
                  <a:srgbClr val="00AF50"/>
                </a:solidFill>
                <a:latin typeface="Microsoft JhengHei"/>
                <a:cs typeface="Microsoft JhengHei"/>
              </a:rPr>
              <a:t>度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644" y="634991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1061" y="882523"/>
            <a:ext cx="4713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汰換低效率設備</a:t>
            </a:r>
            <a:r>
              <a:rPr sz="4000" spc="-1075" dirty="0">
                <a:solidFill>
                  <a:srgbClr val="0000FF"/>
                </a:solidFill>
              </a:rPr>
              <a:t> </a:t>
            </a:r>
            <a:r>
              <a:rPr sz="4000" spc="-10" dirty="0">
                <a:solidFill>
                  <a:srgbClr val="0000FF"/>
                </a:solidFill>
                <a:latin typeface="Calibri"/>
                <a:cs typeface="Calibri"/>
              </a:rPr>
              <a:t>(3/3)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644" y="1790445"/>
            <a:ext cx="7261225" cy="398335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114935" indent="-342900" algn="just">
              <a:lnSpc>
                <a:spcPts val="2050"/>
              </a:lnSpc>
              <a:spcBef>
                <a:spcPts val="355"/>
              </a:spcBef>
              <a:buSzPct val="107894"/>
              <a:buAutoNum type="arabicParenR"/>
              <a:tabLst>
                <a:tab pos="355600" algn="l"/>
              </a:tabLst>
            </a:pPr>
            <a:r>
              <a:rPr sz="1900" spc="-5" dirty="0">
                <a:latin typeface="Microsoft JhengHei"/>
                <a:cs typeface="Microsoft JhengHei"/>
              </a:rPr>
              <a:t>濟世大樓5-9F照明節能改善工程</a:t>
            </a:r>
            <a:r>
              <a:rPr sz="1900" dirty="0">
                <a:latin typeface="Microsoft JhengHei"/>
                <a:cs typeface="Microsoft JhengHei"/>
              </a:rPr>
              <a:t>110</a:t>
            </a:r>
            <a:r>
              <a:rPr sz="1900" spc="-5" dirty="0">
                <a:latin typeface="Microsoft JhengHei"/>
                <a:cs typeface="Microsoft JhengHei"/>
              </a:rPr>
              <a:t>年</a:t>
            </a:r>
            <a:r>
              <a:rPr sz="1900" dirty="0">
                <a:latin typeface="Microsoft JhengHei"/>
                <a:cs typeface="Microsoft JhengHei"/>
              </a:rPr>
              <a:t>10</a:t>
            </a:r>
            <a:r>
              <a:rPr sz="1900" spc="-5" dirty="0">
                <a:latin typeface="Microsoft JhengHei"/>
                <a:cs typeface="Microsoft JhengHei"/>
              </a:rPr>
              <a:t>月完</a:t>
            </a:r>
            <a:r>
              <a:rPr sz="1900" dirty="0">
                <a:latin typeface="Microsoft JhengHei"/>
                <a:cs typeface="Microsoft JhengHei"/>
              </a:rPr>
              <a:t>工</a:t>
            </a:r>
            <a:r>
              <a:rPr sz="1900" spc="-5" dirty="0">
                <a:latin typeface="Microsoft JhengHei"/>
                <a:cs typeface="Microsoft JhengHei"/>
              </a:rPr>
              <a:t>，每</a:t>
            </a:r>
            <a:r>
              <a:rPr sz="1900" dirty="0">
                <a:latin typeface="Microsoft JhengHei"/>
                <a:cs typeface="Microsoft JhengHei"/>
              </a:rPr>
              <a:t>年</a:t>
            </a:r>
            <a:r>
              <a:rPr sz="1900" spc="5" dirty="0">
                <a:latin typeface="Microsoft JhengHei"/>
                <a:cs typeface="Microsoft JhengHei"/>
              </a:rPr>
              <a:t>節</a:t>
            </a:r>
            <a:r>
              <a:rPr sz="1900" spc="-5" dirty="0">
                <a:latin typeface="Microsoft JhengHei"/>
                <a:cs typeface="Microsoft JhengHei"/>
              </a:rPr>
              <a:t>省用電 2</a:t>
            </a:r>
            <a:r>
              <a:rPr sz="1900" dirty="0">
                <a:latin typeface="Microsoft JhengHei"/>
                <a:cs typeface="Microsoft JhengHei"/>
              </a:rPr>
              <a:t>8</a:t>
            </a:r>
            <a:r>
              <a:rPr sz="1900" spc="-5" dirty="0">
                <a:latin typeface="Microsoft JhengHei"/>
                <a:cs typeface="Microsoft JhengHei"/>
              </a:rPr>
              <a:t>3,8</a:t>
            </a:r>
            <a:r>
              <a:rPr sz="1900" dirty="0">
                <a:latin typeface="Microsoft JhengHei"/>
                <a:cs typeface="Microsoft JhengHei"/>
              </a:rPr>
              <a:t>24</a:t>
            </a:r>
            <a:r>
              <a:rPr sz="1900" spc="-5" dirty="0">
                <a:latin typeface="Microsoft JhengHei"/>
                <a:cs typeface="Microsoft JhengHei"/>
              </a:rPr>
              <a:t>度，節省電費8</a:t>
            </a:r>
            <a:r>
              <a:rPr sz="1900" dirty="0">
                <a:latin typeface="Microsoft JhengHei"/>
                <a:cs typeface="Microsoft JhengHei"/>
              </a:rPr>
              <a:t>5</a:t>
            </a:r>
            <a:r>
              <a:rPr sz="1900" spc="-5" dirty="0">
                <a:latin typeface="Microsoft JhengHei"/>
                <a:cs typeface="Microsoft JhengHei"/>
              </a:rPr>
              <a:t>0,0</a:t>
            </a:r>
            <a:r>
              <a:rPr sz="1900" dirty="0">
                <a:latin typeface="Microsoft JhengHei"/>
                <a:cs typeface="Microsoft JhengHei"/>
              </a:rPr>
              <a:t>00</a:t>
            </a:r>
            <a:r>
              <a:rPr sz="1900" spc="-5" dirty="0">
                <a:latin typeface="Microsoft JhengHei"/>
                <a:cs typeface="Microsoft JhengHei"/>
              </a:rPr>
              <a:t>元，投入經費9</a:t>
            </a:r>
            <a:r>
              <a:rPr sz="1900" dirty="0">
                <a:latin typeface="Microsoft JhengHei"/>
                <a:cs typeface="Microsoft JhengHei"/>
              </a:rPr>
              <a:t>3</a:t>
            </a:r>
            <a:r>
              <a:rPr sz="1900" spc="-5" dirty="0">
                <a:latin typeface="Microsoft JhengHei"/>
                <a:cs typeface="Microsoft JhengHei"/>
              </a:rPr>
              <a:t>0,0</a:t>
            </a:r>
            <a:r>
              <a:rPr sz="1900" dirty="0">
                <a:latin typeface="Microsoft JhengHei"/>
                <a:cs typeface="Microsoft JhengHei"/>
              </a:rPr>
              <a:t>00</a:t>
            </a:r>
            <a:r>
              <a:rPr sz="1900" spc="-5" dirty="0">
                <a:latin typeface="Microsoft JhengHei"/>
                <a:cs typeface="Microsoft JhengHei"/>
              </a:rPr>
              <a:t>元，回收年 限1.1年</a:t>
            </a:r>
            <a:r>
              <a:rPr sz="19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(傳統改</a:t>
            </a:r>
            <a:r>
              <a:rPr sz="19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LED</a:t>
            </a:r>
            <a:r>
              <a:rPr sz="19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節能率50%)</a:t>
            </a:r>
            <a:endParaRPr sz="1900">
              <a:latin typeface="Microsoft JhengHei"/>
              <a:cs typeface="Microsoft JhengHei"/>
            </a:endParaRPr>
          </a:p>
          <a:p>
            <a:pPr marL="355600" marR="146050" indent="-342900" algn="just">
              <a:lnSpc>
                <a:spcPct val="89300"/>
              </a:lnSpc>
              <a:spcBef>
                <a:spcPts val="5"/>
              </a:spcBef>
              <a:buSzPct val="110526"/>
              <a:buAutoNum type="arabicParenR"/>
              <a:tabLst>
                <a:tab pos="355600" algn="l"/>
              </a:tabLst>
            </a:pPr>
            <a:r>
              <a:rPr sz="1900" spc="-10" dirty="0">
                <a:latin typeface="Microsoft JhengHei"/>
                <a:cs typeface="Microsoft JhengHei"/>
              </a:rPr>
              <a:t>第</a:t>
            </a:r>
            <a:r>
              <a:rPr sz="1900" spc="-5" dirty="0">
                <a:latin typeface="Microsoft JhengHei"/>
                <a:cs typeface="Microsoft JhengHei"/>
              </a:rPr>
              <a:t>1</a:t>
            </a:r>
            <a:r>
              <a:rPr sz="1900" spc="-10" dirty="0">
                <a:latin typeface="Microsoft JhengHei"/>
                <a:cs typeface="Microsoft JhengHei"/>
              </a:rPr>
              <a:t>教學大樓</a:t>
            </a:r>
            <a:r>
              <a:rPr sz="1900" spc="-5" dirty="0">
                <a:latin typeface="Microsoft JhengHei"/>
                <a:cs typeface="Microsoft JhengHei"/>
              </a:rPr>
              <a:t>3-7F</a:t>
            </a:r>
            <a:r>
              <a:rPr sz="1900" spc="-10" dirty="0">
                <a:latin typeface="Microsoft JhengHei"/>
                <a:cs typeface="Microsoft JhengHei"/>
              </a:rPr>
              <a:t>照明節能改善工</a:t>
            </a:r>
            <a:r>
              <a:rPr sz="1900" spc="-5" dirty="0">
                <a:latin typeface="Microsoft JhengHei"/>
                <a:cs typeface="Microsoft JhengHei"/>
              </a:rPr>
              <a:t>程111</a:t>
            </a:r>
            <a:r>
              <a:rPr sz="1900" spc="-10" dirty="0">
                <a:latin typeface="Microsoft JhengHei"/>
                <a:cs typeface="Microsoft JhengHei"/>
              </a:rPr>
              <a:t>年</a:t>
            </a:r>
            <a:r>
              <a:rPr sz="1900" dirty="0">
                <a:latin typeface="Microsoft JhengHei"/>
                <a:cs typeface="Microsoft JhengHei"/>
              </a:rPr>
              <a:t>1</a:t>
            </a:r>
            <a:r>
              <a:rPr sz="1900" spc="-5" dirty="0">
                <a:latin typeface="Microsoft JhengHei"/>
                <a:cs typeface="Microsoft JhengHei"/>
              </a:rPr>
              <a:t>月完</a:t>
            </a:r>
            <a:r>
              <a:rPr sz="1900" spc="-15" dirty="0">
                <a:latin typeface="Microsoft JhengHei"/>
                <a:cs typeface="Microsoft JhengHei"/>
              </a:rPr>
              <a:t>工</a:t>
            </a:r>
            <a:r>
              <a:rPr sz="1900" spc="-5" dirty="0">
                <a:latin typeface="Microsoft JhengHei"/>
                <a:cs typeface="Microsoft JhengHei"/>
              </a:rPr>
              <a:t>，每年節省用 電</a:t>
            </a:r>
            <a:r>
              <a:rPr sz="1900" dirty="0">
                <a:latin typeface="Microsoft JhengHei"/>
                <a:cs typeface="Microsoft JhengHei"/>
              </a:rPr>
              <a:t>456,480</a:t>
            </a:r>
            <a:r>
              <a:rPr sz="1900" spc="-5" dirty="0">
                <a:latin typeface="Microsoft JhengHei"/>
                <a:cs typeface="Microsoft JhengHei"/>
              </a:rPr>
              <a:t>度，節省電費1,370,000元，投入經費</a:t>
            </a:r>
            <a:r>
              <a:rPr sz="1900" dirty="0">
                <a:latin typeface="Microsoft JhengHei"/>
                <a:cs typeface="Microsoft JhengHei"/>
              </a:rPr>
              <a:t>990,000</a:t>
            </a:r>
            <a:r>
              <a:rPr sz="1900" spc="-5" dirty="0">
                <a:latin typeface="Microsoft JhengHei"/>
                <a:cs typeface="Microsoft JhengHei"/>
              </a:rPr>
              <a:t>元，回 收年限0.7年</a:t>
            </a:r>
            <a:r>
              <a:rPr sz="19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(傳統改</a:t>
            </a:r>
            <a:r>
              <a:rPr sz="19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LED</a:t>
            </a:r>
            <a:r>
              <a:rPr sz="19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節能</a:t>
            </a:r>
            <a:r>
              <a:rPr sz="19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率</a:t>
            </a:r>
            <a:r>
              <a:rPr sz="19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50%)</a:t>
            </a:r>
            <a:endParaRPr sz="1900">
              <a:latin typeface="Microsoft JhengHei"/>
              <a:cs typeface="Microsoft JhengHei"/>
            </a:endParaRPr>
          </a:p>
          <a:p>
            <a:pPr marL="355600" marR="14604" indent="-342900" algn="just">
              <a:lnSpc>
                <a:spcPts val="2050"/>
              </a:lnSpc>
              <a:spcBef>
                <a:spcPts val="240"/>
              </a:spcBef>
              <a:buSzPct val="107894"/>
              <a:buAutoNum type="arabicParenR"/>
              <a:tabLst>
                <a:tab pos="355600" algn="l"/>
              </a:tabLst>
            </a:pPr>
            <a:r>
              <a:rPr sz="1900" spc="-5" dirty="0">
                <a:latin typeface="Microsoft JhengHei"/>
                <a:cs typeface="Microsoft JhengHei"/>
              </a:rPr>
              <a:t>圖書館前棟1-4F照明節能改善工程</a:t>
            </a:r>
            <a:r>
              <a:rPr sz="1900" dirty="0">
                <a:latin typeface="Microsoft JhengHei"/>
                <a:cs typeface="Microsoft JhengHei"/>
              </a:rPr>
              <a:t>111</a:t>
            </a:r>
            <a:r>
              <a:rPr sz="1900" spc="-5" dirty="0">
                <a:latin typeface="Microsoft JhengHei"/>
                <a:cs typeface="Microsoft JhengHei"/>
              </a:rPr>
              <a:t>年</a:t>
            </a:r>
            <a:r>
              <a:rPr sz="1900" dirty="0">
                <a:latin typeface="Microsoft JhengHei"/>
                <a:cs typeface="Microsoft JhengHei"/>
              </a:rPr>
              <a:t>1</a:t>
            </a:r>
            <a:r>
              <a:rPr sz="1900" spc="-5" dirty="0">
                <a:latin typeface="Microsoft JhengHei"/>
                <a:cs typeface="Microsoft JhengHei"/>
              </a:rPr>
              <a:t>月完</a:t>
            </a:r>
            <a:r>
              <a:rPr sz="1900" dirty="0">
                <a:latin typeface="Microsoft JhengHei"/>
                <a:cs typeface="Microsoft JhengHei"/>
              </a:rPr>
              <a:t>工</a:t>
            </a:r>
            <a:r>
              <a:rPr sz="1900" spc="-5" dirty="0">
                <a:latin typeface="Microsoft JhengHei"/>
                <a:cs typeface="Microsoft JhengHei"/>
              </a:rPr>
              <a:t>，</a:t>
            </a:r>
            <a:r>
              <a:rPr sz="1900" spc="10" dirty="0">
                <a:latin typeface="Microsoft JhengHei"/>
                <a:cs typeface="Microsoft JhengHei"/>
              </a:rPr>
              <a:t>每</a:t>
            </a:r>
            <a:r>
              <a:rPr sz="1900" spc="-5" dirty="0">
                <a:latin typeface="Microsoft JhengHei"/>
                <a:cs typeface="Microsoft JhengHei"/>
              </a:rPr>
              <a:t>年節</a:t>
            </a:r>
            <a:r>
              <a:rPr sz="1900" spc="10" dirty="0">
                <a:latin typeface="Microsoft JhengHei"/>
                <a:cs typeface="Microsoft JhengHei"/>
              </a:rPr>
              <a:t>省</a:t>
            </a:r>
            <a:r>
              <a:rPr sz="1900" spc="-5" dirty="0">
                <a:latin typeface="Microsoft JhengHei"/>
                <a:cs typeface="Microsoft JhengHei"/>
              </a:rPr>
              <a:t>用電 20,736度，節省電</a:t>
            </a:r>
            <a:r>
              <a:rPr sz="1900" spc="-15" dirty="0">
                <a:latin typeface="Microsoft JhengHei"/>
                <a:cs typeface="Microsoft JhengHei"/>
              </a:rPr>
              <a:t>費</a:t>
            </a:r>
            <a:r>
              <a:rPr sz="1900" spc="-5" dirty="0">
                <a:latin typeface="Microsoft JhengHei"/>
                <a:cs typeface="Microsoft JhengHei"/>
              </a:rPr>
              <a:t>62,000元，投入經費</a:t>
            </a:r>
            <a:r>
              <a:rPr sz="1900" dirty="0">
                <a:latin typeface="Microsoft JhengHei"/>
                <a:cs typeface="Microsoft JhengHei"/>
              </a:rPr>
              <a:t>500,000</a:t>
            </a:r>
            <a:r>
              <a:rPr sz="1900" spc="-5" dirty="0">
                <a:latin typeface="Microsoft JhengHei"/>
                <a:cs typeface="Microsoft JhengHei"/>
              </a:rPr>
              <a:t>元，回收年限8 </a:t>
            </a:r>
            <a:r>
              <a:rPr sz="1900" spc="-465" dirty="0">
                <a:latin typeface="Microsoft JhengHei"/>
                <a:cs typeface="Microsoft JhengHei"/>
              </a:rPr>
              <a:t> </a:t>
            </a:r>
            <a:r>
              <a:rPr sz="1900" spc="-10" dirty="0">
                <a:latin typeface="Microsoft JhengHei"/>
                <a:cs typeface="Microsoft JhengHei"/>
              </a:rPr>
              <a:t>年</a:t>
            </a:r>
            <a:r>
              <a:rPr sz="15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(93</a:t>
            </a: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年興建時採第</a:t>
            </a:r>
            <a:r>
              <a:rPr sz="15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</a:t>
            </a: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代T5.易故</a:t>
            </a:r>
            <a:r>
              <a:rPr sz="1500" dirty="0">
                <a:solidFill>
                  <a:srgbClr val="FF0000"/>
                </a:solidFill>
                <a:latin typeface="Microsoft JhengHei"/>
                <a:cs typeface="Microsoft JhengHei"/>
              </a:rPr>
              <a:t>障.</a:t>
            </a: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增加線路等修改</a:t>
            </a:r>
            <a:r>
              <a:rPr sz="15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.T5</a:t>
            </a: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改LED節能</a:t>
            </a:r>
            <a:r>
              <a:rPr sz="15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率</a:t>
            </a: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25%)</a:t>
            </a:r>
            <a:endParaRPr sz="1500">
              <a:latin typeface="Microsoft JhengHei"/>
              <a:cs typeface="Microsoft JhengHei"/>
            </a:endParaRPr>
          </a:p>
          <a:p>
            <a:pPr marL="355600" marR="107314" indent="-342900" algn="just">
              <a:lnSpc>
                <a:spcPts val="2050"/>
              </a:lnSpc>
              <a:spcBef>
                <a:spcPts val="210"/>
              </a:spcBef>
              <a:buSzPct val="107894"/>
              <a:buAutoNum type="arabicParenR"/>
              <a:tabLst>
                <a:tab pos="355600" algn="l"/>
              </a:tabLst>
            </a:pPr>
            <a:r>
              <a:rPr sz="1900" spc="-5" dirty="0">
                <a:latin typeface="Microsoft JhengHei"/>
                <a:cs typeface="Microsoft JhengHei"/>
              </a:rPr>
              <a:t>第</a:t>
            </a:r>
            <a:r>
              <a:rPr sz="1900" dirty="0">
                <a:latin typeface="Microsoft JhengHei"/>
                <a:cs typeface="Microsoft JhengHei"/>
              </a:rPr>
              <a:t>1</a:t>
            </a:r>
            <a:r>
              <a:rPr sz="1900" spc="-5" dirty="0">
                <a:latin typeface="Microsoft JhengHei"/>
                <a:cs typeface="Microsoft JhengHei"/>
              </a:rPr>
              <a:t>教學大樓</a:t>
            </a:r>
            <a:r>
              <a:rPr sz="1900" dirty="0">
                <a:latin typeface="Microsoft JhengHei"/>
                <a:cs typeface="Microsoft JhengHei"/>
              </a:rPr>
              <a:t>10</a:t>
            </a:r>
            <a:r>
              <a:rPr sz="1900" spc="-10" dirty="0">
                <a:latin typeface="Microsoft JhengHei"/>
                <a:cs typeface="Microsoft JhengHei"/>
              </a:rPr>
              <a:t>-</a:t>
            </a:r>
            <a:r>
              <a:rPr sz="1900" dirty="0">
                <a:latin typeface="Microsoft JhengHei"/>
                <a:cs typeface="Microsoft JhengHei"/>
              </a:rPr>
              <a:t>12</a:t>
            </a:r>
            <a:r>
              <a:rPr sz="1900" spc="-5" dirty="0">
                <a:latin typeface="Microsoft JhengHei"/>
                <a:cs typeface="Microsoft JhengHei"/>
              </a:rPr>
              <a:t>F照明節能改善工程</a:t>
            </a:r>
            <a:r>
              <a:rPr sz="1900" dirty="0">
                <a:latin typeface="Microsoft JhengHei"/>
                <a:cs typeface="Microsoft JhengHei"/>
              </a:rPr>
              <a:t>111</a:t>
            </a:r>
            <a:r>
              <a:rPr sz="1900" spc="-5" dirty="0">
                <a:latin typeface="Microsoft JhengHei"/>
                <a:cs typeface="Microsoft JhengHei"/>
              </a:rPr>
              <a:t>年</a:t>
            </a:r>
            <a:r>
              <a:rPr sz="1900" dirty="0">
                <a:latin typeface="Microsoft JhengHei"/>
                <a:cs typeface="Microsoft JhengHei"/>
              </a:rPr>
              <a:t>5</a:t>
            </a:r>
            <a:r>
              <a:rPr sz="1900" spc="-5" dirty="0">
                <a:latin typeface="Microsoft JhengHei"/>
                <a:cs typeface="Microsoft JhengHei"/>
              </a:rPr>
              <a:t>月完工，每年節省 用電</a:t>
            </a:r>
            <a:r>
              <a:rPr sz="1900" dirty="0">
                <a:latin typeface="Microsoft JhengHei"/>
                <a:cs typeface="Microsoft JhengHei"/>
              </a:rPr>
              <a:t>339,120</a:t>
            </a:r>
            <a:r>
              <a:rPr sz="1900" spc="-5" dirty="0">
                <a:latin typeface="Microsoft JhengHei"/>
                <a:cs typeface="Microsoft JhengHei"/>
              </a:rPr>
              <a:t>度，節省電費1,020,000元，投入經費</a:t>
            </a:r>
            <a:r>
              <a:rPr sz="1900" dirty="0">
                <a:latin typeface="Microsoft JhengHei"/>
                <a:cs typeface="Microsoft JhengHei"/>
              </a:rPr>
              <a:t>830,000</a:t>
            </a:r>
            <a:r>
              <a:rPr sz="1900" spc="-5" dirty="0">
                <a:latin typeface="Microsoft JhengHei"/>
                <a:cs typeface="Microsoft JhengHei"/>
              </a:rPr>
              <a:t>元， </a:t>
            </a:r>
            <a:r>
              <a:rPr sz="1900" spc="-465" dirty="0">
                <a:latin typeface="Microsoft JhengHei"/>
                <a:cs typeface="Microsoft JhengHei"/>
              </a:rPr>
              <a:t> </a:t>
            </a:r>
            <a:r>
              <a:rPr sz="1900" spc="-5" dirty="0">
                <a:latin typeface="Microsoft JhengHei"/>
                <a:cs typeface="Microsoft JhengHei"/>
              </a:rPr>
              <a:t>回收年限0.8年</a:t>
            </a:r>
            <a:r>
              <a:rPr sz="19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(傳統改</a:t>
            </a:r>
            <a:r>
              <a:rPr sz="19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LED</a:t>
            </a:r>
            <a:r>
              <a:rPr sz="19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節能率50%)</a:t>
            </a:r>
            <a:endParaRPr sz="1900">
              <a:latin typeface="Microsoft JhengHei"/>
              <a:cs typeface="Microsoft JhengHei"/>
            </a:endParaRPr>
          </a:p>
          <a:p>
            <a:pPr marL="355600" marR="5080" indent="-342900">
              <a:lnSpc>
                <a:spcPct val="89400"/>
              </a:lnSpc>
              <a:spcBef>
                <a:spcPts val="55"/>
              </a:spcBef>
              <a:buSzPct val="108823"/>
              <a:buAutoNum type="arabicParenR"/>
              <a:tabLst>
                <a:tab pos="354965" algn="l"/>
                <a:tab pos="355600" algn="l"/>
              </a:tabLst>
            </a:pPr>
            <a:r>
              <a:rPr sz="1700" dirty="0">
                <a:latin typeface="Microsoft JhengHei"/>
                <a:cs typeface="Microsoft JhengHei"/>
              </a:rPr>
              <a:t>勵學、第二棟、幼兒園</a:t>
            </a:r>
            <a:r>
              <a:rPr sz="1700" spc="-10" dirty="0">
                <a:latin typeface="Microsoft JhengHei"/>
                <a:cs typeface="Microsoft JhengHei"/>
              </a:rPr>
              <a:t>及</a:t>
            </a:r>
            <a:r>
              <a:rPr sz="1700" dirty="0">
                <a:latin typeface="Microsoft JhengHei"/>
                <a:cs typeface="Microsoft JhengHei"/>
              </a:rPr>
              <a:t>課後</a:t>
            </a:r>
            <a:r>
              <a:rPr sz="1700" spc="-10" dirty="0">
                <a:latin typeface="Microsoft JhengHei"/>
                <a:cs typeface="Microsoft JhengHei"/>
              </a:rPr>
              <a:t>托</a:t>
            </a:r>
            <a:r>
              <a:rPr sz="1700" dirty="0">
                <a:latin typeface="Microsoft JhengHei"/>
                <a:cs typeface="Microsoft JhengHei"/>
              </a:rPr>
              <a:t>育中</a:t>
            </a:r>
            <a:r>
              <a:rPr sz="1700" spc="-10" dirty="0">
                <a:latin typeface="Microsoft JhengHei"/>
                <a:cs typeface="Microsoft JhengHei"/>
              </a:rPr>
              <a:t>心</a:t>
            </a:r>
            <a:r>
              <a:rPr sz="1700" dirty="0">
                <a:latin typeface="Microsoft JhengHei"/>
                <a:cs typeface="Microsoft JhengHei"/>
              </a:rPr>
              <a:t>等照</a:t>
            </a:r>
            <a:r>
              <a:rPr sz="1700" spc="-10" dirty="0">
                <a:latin typeface="Microsoft JhengHei"/>
                <a:cs typeface="Microsoft JhengHei"/>
              </a:rPr>
              <a:t>明</a:t>
            </a:r>
            <a:r>
              <a:rPr sz="1700" dirty="0">
                <a:latin typeface="Microsoft JhengHei"/>
                <a:cs typeface="Microsoft JhengHei"/>
              </a:rPr>
              <a:t>節能</a:t>
            </a:r>
            <a:r>
              <a:rPr sz="1700" spc="-10" dirty="0">
                <a:latin typeface="Microsoft JhengHei"/>
                <a:cs typeface="Microsoft JhengHei"/>
              </a:rPr>
              <a:t>改</a:t>
            </a:r>
            <a:r>
              <a:rPr sz="1700" dirty="0">
                <a:latin typeface="Microsoft JhengHei"/>
                <a:cs typeface="Microsoft JhengHei"/>
              </a:rPr>
              <a:t>善工</a:t>
            </a:r>
            <a:r>
              <a:rPr sz="1700" spc="-5" dirty="0">
                <a:latin typeface="Microsoft JhengHei"/>
                <a:cs typeface="Microsoft JhengHei"/>
              </a:rPr>
              <a:t>程111</a:t>
            </a:r>
            <a:r>
              <a:rPr sz="1700" dirty="0">
                <a:latin typeface="Microsoft JhengHei"/>
                <a:cs typeface="Microsoft JhengHei"/>
              </a:rPr>
              <a:t>年</a:t>
            </a:r>
            <a:r>
              <a:rPr sz="1700" spc="-5" dirty="0">
                <a:latin typeface="Microsoft JhengHei"/>
                <a:cs typeface="Microsoft JhengHei"/>
              </a:rPr>
              <a:t>12</a:t>
            </a:r>
            <a:r>
              <a:rPr sz="1700" dirty="0">
                <a:latin typeface="Microsoft JhengHei"/>
                <a:cs typeface="Microsoft JhengHei"/>
              </a:rPr>
              <a:t>月完 工，每年節省用電</a:t>
            </a:r>
            <a:r>
              <a:rPr sz="1700" spc="-5" dirty="0">
                <a:latin typeface="Microsoft JhengHei"/>
                <a:cs typeface="Microsoft JhengHei"/>
              </a:rPr>
              <a:t>216,720</a:t>
            </a:r>
            <a:r>
              <a:rPr sz="1700" dirty="0">
                <a:latin typeface="Microsoft JhengHei"/>
                <a:cs typeface="Microsoft JhengHei"/>
              </a:rPr>
              <a:t>度，節省電</a:t>
            </a:r>
            <a:r>
              <a:rPr sz="1700" spc="-25" dirty="0">
                <a:latin typeface="Microsoft JhengHei"/>
                <a:cs typeface="Microsoft JhengHei"/>
              </a:rPr>
              <a:t>費</a:t>
            </a:r>
            <a:r>
              <a:rPr sz="1700" spc="-5" dirty="0">
                <a:latin typeface="Microsoft JhengHei"/>
                <a:cs typeface="Microsoft JhengHei"/>
              </a:rPr>
              <a:t>650,160</a:t>
            </a:r>
            <a:r>
              <a:rPr sz="1700" dirty="0">
                <a:latin typeface="Microsoft JhengHei"/>
                <a:cs typeface="Microsoft JhengHei"/>
              </a:rPr>
              <a:t>元，投入經費 </a:t>
            </a:r>
            <a:r>
              <a:rPr sz="1700" spc="5" dirty="0">
                <a:latin typeface="Microsoft JhengHei"/>
                <a:cs typeface="Microsoft JhengHei"/>
              </a:rPr>
              <a:t> </a:t>
            </a:r>
            <a:r>
              <a:rPr sz="1700" spc="-5" dirty="0">
                <a:latin typeface="Microsoft JhengHei"/>
                <a:cs typeface="Microsoft JhengHei"/>
              </a:rPr>
              <a:t>1,000,000</a:t>
            </a:r>
            <a:r>
              <a:rPr sz="1700" dirty="0">
                <a:latin typeface="Microsoft JhengHei"/>
                <a:cs typeface="Microsoft JhengHei"/>
              </a:rPr>
              <a:t>元，回收年限</a:t>
            </a:r>
            <a:r>
              <a:rPr sz="1700" spc="-5" dirty="0">
                <a:latin typeface="Microsoft JhengHei"/>
                <a:cs typeface="Microsoft JhengHei"/>
              </a:rPr>
              <a:t>1.5</a:t>
            </a:r>
            <a:r>
              <a:rPr sz="1700" dirty="0">
                <a:latin typeface="Microsoft JhengHei"/>
                <a:cs typeface="Microsoft JhengHei"/>
              </a:rPr>
              <a:t>年</a:t>
            </a:r>
            <a:r>
              <a:rPr sz="17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(</a:t>
            </a:r>
            <a:r>
              <a:rPr sz="1700" dirty="0">
                <a:solidFill>
                  <a:srgbClr val="FF0000"/>
                </a:solidFill>
                <a:latin typeface="Microsoft JhengHei"/>
                <a:cs typeface="Microsoft JhengHei"/>
              </a:rPr>
              <a:t>傳統改</a:t>
            </a:r>
            <a:r>
              <a:rPr sz="17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LED</a:t>
            </a:r>
            <a:r>
              <a:rPr sz="1700" dirty="0">
                <a:solidFill>
                  <a:srgbClr val="FF0000"/>
                </a:solidFill>
                <a:latin typeface="Microsoft JhengHei"/>
                <a:cs typeface="Microsoft JhengHei"/>
              </a:rPr>
              <a:t>節能</a:t>
            </a:r>
            <a:r>
              <a:rPr sz="17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率</a:t>
            </a:r>
            <a:r>
              <a:rPr sz="17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50%)</a:t>
            </a:r>
            <a:endParaRPr sz="17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644" y="634991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7764" y="882523"/>
            <a:ext cx="307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照明節</a:t>
            </a:r>
            <a:r>
              <a:rPr sz="4000" spc="-15" dirty="0">
                <a:solidFill>
                  <a:srgbClr val="0000FF"/>
                </a:solidFill>
              </a:rPr>
              <a:t>能</a:t>
            </a:r>
            <a:r>
              <a:rPr sz="4000" spc="-5" dirty="0">
                <a:solidFill>
                  <a:srgbClr val="0000FF"/>
                </a:solidFill>
              </a:rPr>
              <a:t>成效</a:t>
            </a:r>
            <a:endParaRPr sz="4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30111" y="104012"/>
          <a:ext cx="6134098" cy="6310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3630"/>
                <a:gridCol w="1559559"/>
                <a:gridCol w="1789430"/>
                <a:gridCol w="1681479"/>
              </a:tblGrid>
              <a:tr h="213359">
                <a:tc gridSpan="4">
                  <a:txBody>
                    <a:bodyPr/>
                    <a:lstStyle/>
                    <a:p>
                      <a:pPr marL="5715" algn="ctr">
                        <a:lnSpc>
                          <a:spcPts val="1580"/>
                        </a:lnSpc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高雄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醫學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大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學全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校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各大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樓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照明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具設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備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統計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表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112-3-16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marL="346075">
                        <a:lnSpc>
                          <a:spcPts val="1160"/>
                        </a:lnSpc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大樓名稱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ts val="1580"/>
                        </a:lnSpc>
                        <a:tabLst>
                          <a:tab pos="1241425" algn="l"/>
                        </a:tabLst>
                      </a:pPr>
                      <a:r>
                        <a:rPr sz="1400" b="1" dirty="0">
                          <a:latin typeface="Yu Gothic UI"/>
                          <a:cs typeface="Yu Gothic UI"/>
                        </a:rPr>
                        <a:t>分	類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ts val="1580"/>
                        </a:lnSpc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原有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燈具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580"/>
                        </a:lnSpc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更換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後燈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具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80"/>
                        </a:lnSpc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說明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774">
                <a:tc>
                  <a:txBody>
                    <a:bodyPr/>
                    <a:lstStyle/>
                    <a:p>
                      <a:pPr marL="41275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濟世大樓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(B2F-10F)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2,400(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20"/>
                        </a:lnSpc>
                        <a:tabLst>
                          <a:tab pos="378460" algn="l"/>
                        </a:tabLst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	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LED-465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  <a:p>
                      <a:pPr marL="35560">
                        <a:lnSpc>
                          <a:spcPts val="1220"/>
                        </a:lnSpc>
                        <a:tabLst>
                          <a:tab pos="378460" algn="l"/>
                        </a:tabLst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2.	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T5-900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64135">
                        <a:lnSpc>
                          <a:spcPts val="1200"/>
                        </a:lnSpc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節能改善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後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並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依場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所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需 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求減量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7">
                <a:tc>
                  <a:txBody>
                    <a:bodyPr/>
                    <a:lstStyle/>
                    <a:p>
                      <a:pPr marL="4127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第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教學大樓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8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(B2F-12F)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3,500(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0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1.LED-1200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  <a:p>
                      <a:pPr marL="35560">
                        <a:lnSpc>
                          <a:spcPts val="1180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2.T5-880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60"/>
                        </a:lnSpc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節能改善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後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並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依場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所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需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  <a:p>
                      <a:pPr marL="36195">
                        <a:lnSpc>
                          <a:spcPts val="1180"/>
                        </a:lnSpc>
                      </a:pPr>
                      <a:r>
                        <a:rPr sz="1000" b="1" spc="5" dirty="0">
                          <a:latin typeface="Yu Gothic UI"/>
                          <a:cs typeface="Yu Gothic UI"/>
                        </a:rPr>
                        <a:t>求減量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879">
                <a:tc>
                  <a:txBody>
                    <a:bodyPr/>
                    <a:lstStyle/>
                    <a:p>
                      <a:pPr marL="41275" marR="245110">
                        <a:lnSpc>
                          <a:spcPts val="120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宿舍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館</a:t>
                      </a:r>
                      <a:r>
                        <a:rPr sz="1000" spc="-225" dirty="0">
                          <a:latin typeface="SimSun"/>
                          <a:cs typeface="SimSu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B2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F-  13F)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3,450(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1.LED-690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  <a:p>
                      <a:pPr marL="35560">
                        <a:lnSpc>
                          <a:spcPts val="117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2.T5-644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64135">
                        <a:lnSpc>
                          <a:spcPts val="1200"/>
                        </a:lnSpc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節能改善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後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並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依場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所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需 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求減量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7">
                <a:tc>
                  <a:txBody>
                    <a:bodyPr/>
                    <a:lstStyle/>
                    <a:p>
                      <a:pPr marL="41275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幼兒園</a:t>
                      </a:r>
                      <a:r>
                        <a:rPr sz="1000" spc="-6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0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(1F-2F)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70(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LED-70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65"/>
                        </a:lnSpc>
                      </a:pPr>
                      <a:r>
                        <a:rPr sz="10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學年度改善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6">
                <a:tc>
                  <a:txBody>
                    <a:bodyPr/>
                    <a:lstStyle/>
                    <a:p>
                      <a:pPr marL="41275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托育中心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70(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LED-70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65"/>
                        </a:lnSpc>
                      </a:pPr>
                      <a:r>
                        <a:rPr sz="10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學年度改善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1275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第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棟紀念大樓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3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(1F-2F)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474(</a:t>
                      </a:r>
                      <a:r>
                        <a:rPr sz="1000" b="1" spc="5" dirty="0">
                          <a:solidFill>
                            <a:srgbClr val="6F2F9F"/>
                          </a:solidFill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LED-228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 marR="64135">
                        <a:lnSpc>
                          <a:spcPts val="1200"/>
                        </a:lnSpc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節能改善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後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並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依場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所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需 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求減量</a:t>
                      </a:r>
                      <a:r>
                        <a:rPr sz="10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1000" b="1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Yu Gothic UI"/>
                          <a:cs typeface="Yu Gothic UI"/>
                        </a:rPr>
                        <a:t>組</a:t>
                      </a:r>
                      <a:r>
                        <a:rPr sz="1000" b="1" u="sng" spc="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Yu Gothic UI"/>
                          <a:cs typeface="Yu Gothic UI"/>
                        </a:rPr>
                        <a:t>更</a:t>
                      </a:r>
                      <a:r>
                        <a:rPr sz="1000" b="1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Yu Gothic UI"/>
                          <a:cs typeface="Yu Gothic UI"/>
                        </a:rPr>
                        <a:t>換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56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41275">
                        <a:lnSpc>
                          <a:spcPts val="110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體適能中心</a:t>
                      </a:r>
                      <a:r>
                        <a:rPr sz="10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1F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00"/>
                        </a:lnSpc>
                      </a:pPr>
                      <a:r>
                        <a:rPr sz="1000" b="1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60(</a:t>
                      </a:r>
                      <a:r>
                        <a:rPr sz="1000" b="1" spc="5" dirty="0">
                          <a:solidFill>
                            <a:srgbClr val="6F2F9F"/>
                          </a:solidFill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solidFill>
                            <a:srgbClr val="6F2F9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00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LED-60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00"/>
                        </a:lnSpc>
                      </a:pPr>
                      <a:r>
                        <a:rPr sz="1000" b="1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1000" b="1" u="sng" spc="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Yu Gothic UI"/>
                          <a:cs typeface="Yu Gothic UI"/>
                        </a:rPr>
                        <a:t>組更換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2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10007">
                <a:tc>
                  <a:txBody>
                    <a:bodyPr/>
                    <a:lstStyle/>
                    <a:p>
                      <a:pPr marL="41275">
                        <a:lnSpc>
                          <a:spcPts val="1165"/>
                        </a:lnSpc>
                        <a:tabLst>
                          <a:tab pos="612775" algn="l"/>
                        </a:tabLst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大講堂	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(1F)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150(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8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102235">
                        <a:lnSpc>
                          <a:spcPts val="1200"/>
                        </a:lnSpc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即將拆除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興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建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醫院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期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工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程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不更換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7">
                <a:tc>
                  <a:txBody>
                    <a:bodyPr/>
                    <a:lstStyle/>
                    <a:p>
                      <a:pPr marL="41275">
                        <a:lnSpc>
                          <a:spcPts val="1165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勵學大樓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7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(B1F-4F)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500(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LED-450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65"/>
                        </a:lnSpc>
                      </a:pPr>
                      <a:r>
                        <a:rPr sz="10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學年度改善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441">
                <a:tc>
                  <a:txBody>
                    <a:bodyPr/>
                    <a:lstStyle/>
                    <a:p>
                      <a:pPr marL="41275" marR="16891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圖書館前棟</a:t>
                      </a:r>
                      <a:r>
                        <a:rPr sz="1000" spc="-235" dirty="0">
                          <a:latin typeface="SimSun"/>
                          <a:cs typeface="SimSu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F- 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4F)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300(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興建採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5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LED-240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6413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節能改善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後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並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依場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所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需 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求減量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(93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年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完成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即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採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6">
                <a:tc>
                  <a:txBody>
                    <a:bodyPr/>
                    <a:lstStyle/>
                    <a:p>
                      <a:pPr marL="4127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圖書館後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棟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(1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3F)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432(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65"/>
                        </a:lnSpc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432(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6">
                <a:tc>
                  <a:txBody>
                    <a:bodyPr/>
                    <a:lstStyle/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綜合大樓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(B1F-6F)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630(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630(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marR="102235">
                        <a:lnSpc>
                          <a:spcPts val="1200"/>
                        </a:lnSpc>
                      </a:pP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即將拆除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興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建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醫院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期</a:t>
                      </a:r>
                      <a:r>
                        <a:rPr sz="1000" b="1" spc="10" dirty="0">
                          <a:latin typeface="Yu Gothic UI"/>
                          <a:cs typeface="Yu Gothic UI"/>
                        </a:rPr>
                        <a:t>工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程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不更換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6">
                <a:tc>
                  <a:txBody>
                    <a:bodyPr/>
                    <a:lstStyle/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第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棟紀念大樓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(1F-2F)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70"/>
                        </a:lnSpc>
                      </a:pP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472(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傳統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70"/>
                        </a:lnSpc>
                      </a:pP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LED-200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sz="10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111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Yu Gothic UI"/>
                          <a:cs typeface="Yu Gothic UI"/>
                        </a:rPr>
                        <a:t>學年度改善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國研大樓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(B2F-12F)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6,580(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興建採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6,580(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興建採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101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年完成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使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用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即採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醫研大樓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(B1F-9F)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1,000(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1,000(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170"/>
                        </a:lnSpc>
                      </a:pPr>
                      <a:r>
                        <a:rPr sz="1000" b="1" spc="5" dirty="0">
                          <a:latin typeface="Yu Gothic UI"/>
                          <a:cs typeface="Yu Gothic UI"/>
                        </a:rPr>
                        <a:t>不含特殊用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途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9F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動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物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中</a:t>
                      </a:r>
                      <a:r>
                        <a:rPr sz="1000" b="1" dirty="0">
                          <a:latin typeface="Yu Gothic UI"/>
                          <a:cs typeface="Yu Gothic UI"/>
                        </a:rPr>
                        <a:t>心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  <a:p>
                      <a:pPr marL="36195">
                        <a:lnSpc>
                          <a:spcPts val="1130"/>
                        </a:lnSpc>
                      </a:pPr>
                      <a:r>
                        <a:rPr sz="1000" b="1" spc="5" dirty="0">
                          <a:latin typeface="Yu Gothic UI"/>
                          <a:cs typeface="Yu Gothic UI"/>
                        </a:rPr>
                        <a:t>及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B1F.1F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解剖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學科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遷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移區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67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61454">
                <a:tc>
                  <a:txBody>
                    <a:bodyPr/>
                    <a:lstStyle/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地下停車場</a:t>
                      </a:r>
                      <a:endParaRPr sz="1000">
                        <a:latin typeface="SimSun"/>
                        <a:cs typeface="SimSun"/>
                      </a:endParaRPr>
                    </a:p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(B1F-B3F)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已換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T-5)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7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T5-1250</a:t>
                      </a:r>
                      <a:r>
                        <a:rPr sz="1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組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6209">
                <a:tc>
                  <a:txBody>
                    <a:bodyPr/>
                    <a:lstStyle/>
                    <a:p>
                      <a:pPr marL="412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生技館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F)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100(</a:t>
                      </a:r>
                      <a:r>
                        <a:rPr sz="1000" b="1" spc="5" dirty="0">
                          <a:latin typeface="Yu Gothic UI"/>
                          <a:cs typeface="Yu Gothic UI"/>
                        </a:rPr>
                        <a:t>已換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T5)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3306">
                <a:tc>
                  <a:txBody>
                    <a:bodyPr/>
                    <a:lstStyle/>
                    <a:p>
                      <a:pPr marL="41275">
                        <a:lnSpc>
                          <a:spcPts val="1175"/>
                        </a:lnSpc>
                      </a:pPr>
                      <a:r>
                        <a:rPr sz="1000" b="1" u="sng" spc="10" dirty="0">
                          <a:uFill>
                            <a:solidFill>
                              <a:srgbClr val="000000"/>
                            </a:solidFill>
                          </a:uFill>
                          <a:latin typeface="Yu Gothic UI"/>
                          <a:cs typeface="Yu Gothic UI"/>
                        </a:rPr>
                        <a:t>合計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175"/>
                        </a:lnSpc>
                      </a:pPr>
                      <a:r>
                        <a:rPr sz="1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20,188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175"/>
                        </a:lnSpc>
                      </a:pPr>
                      <a:r>
                        <a:rPr sz="1000" b="1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Times New Roman"/>
                          <a:cs typeface="Times New Roman"/>
                        </a:rPr>
                        <a:t>1.LED-3,673</a:t>
                      </a:r>
                      <a:r>
                        <a:rPr sz="1000" b="1" u="sng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  <a:p>
                      <a:pPr marL="35560">
                        <a:lnSpc>
                          <a:spcPts val="111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2.T5-12,416</a:t>
                      </a:r>
                      <a:r>
                        <a:rPr sz="1000" b="1" spc="-5" dirty="0">
                          <a:latin typeface="Yu Gothic UI"/>
                          <a:cs typeface="Yu Gothic UI"/>
                        </a:rPr>
                        <a:t>組</a:t>
                      </a:r>
                      <a:endParaRPr sz="1000">
                        <a:latin typeface="Yu Gothic UI"/>
                        <a:cs typeface="Yu Gothic U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523364" y="91313"/>
            <a:ext cx="6146165" cy="6342380"/>
            <a:chOff x="1523364" y="91313"/>
            <a:chExt cx="6146165" cy="6342380"/>
          </a:xfrm>
        </p:grpSpPr>
        <p:sp>
          <p:nvSpPr>
            <p:cNvPr id="6" name="object 6"/>
            <p:cNvSpPr/>
            <p:nvPr/>
          </p:nvSpPr>
          <p:spPr>
            <a:xfrm>
              <a:off x="1529714" y="97663"/>
              <a:ext cx="6133465" cy="6329680"/>
            </a:xfrm>
            <a:custGeom>
              <a:avLst/>
              <a:gdLst/>
              <a:ahLst/>
              <a:cxnLst/>
              <a:rect l="l" t="t" r="r" b="b"/>
              <a:pathLst>
                <a:path w="6133465" h="6329680">
                  <a:moveTo>
                    <a:pt x="1105408" y="213359"/>
                  </a:moveTo>
                  <a:lnTo>
                    <a:pt x="1105408" y="6329502"/>
                  </a:lnTo>
                </a:path>
                <a:path w="6133465" h="6329680">
                  <a:moveTo>
                    <a:pt x="2663063" y="426719"/>
                  </a:moveTo>
                  <a:lnTo>
                    <a:pt x="2663063" y="6329502"/>
                  </a:lnTo>
                </a:path>
                <a:path w="6133465" h="6329680">
                  <a:moveTo>
                    <a:pt x="4452239" y="426719"/>
                  </a:moveTo>
                  <a:lnTo>
                    <a:pt x="4452239" y="6329502"/>
                  </a:lnTo>
                </a:path>
                <a:path w="6133465" h="6329680">
                  <a:moveTo>
                    <a:pt x="0" y="2557779"/>
                  </a:moveTo>
                  <a:lnTo>
                    <a:pt x="6133465" y="2557779"/>
                  </a:lnTo>
                </a:path>
                <a:path w="6133465" h="6329680">
                  <a:moveTo>
                    <a:pt x="0" y="2862579"/>
                  </a:moveTo>
                  <a:lnTo>
                    <a:pt x="6133465" y="2862579"/>
                  </a:lnTo>
                </a:path>
                <a:path w="6133465" h="6329680">
                  <a:moveTo>
                    <a:pt x="0" y="5083936"/>
                  </a:moveTo>
                  <a:lnTo>
                    <a:pt x="6133465" y="5083936"/>
                  </a:lnTo>
                </a:path>
                <a:path w="6133465" h="6329680">
                  <a:moveTo>
                    <a:pt x="0" y="5445506"/>
                  </a:moveTo>
                  <a:lnTo>
                    <a:pt x="6133465" y="5445506"/>
                  </a:lnTo>
                </a:path>
                <a:path w="6133465" h="6329680">
                  <a:moveTo>
                    <a:pt x="0" y="6013170"/>
                  </a:moveTo>
                  <a:lnTo>
                    <a:pt x="6133465" y="6013170"/>
                  </a:lnTo>
                </a:path>
                <a:path w="6133465" h="6329680">
                  <a:moveTo>
                    <a:pt x="6350" y="0"/>
                  </a:moveTo>
                  <a:lnTo>
                    <a:pt x="6350" y="6329502"/>
                  </a:lnTo>
                </a:path>
                <a:path w="6133465" h="6329680">
                  <a:moveTo>
                    <a:pt x="0" y="6350"/>
                  </a:moveTo>
                  <a:lnTo>
                    <a:pt x="6133465" y="6350"/>
                  </a:lnTo>
                </a:path>
                <a:path w="6133465" h="6329680">
                  <a:moveTo>
                    <a:pt x="0" y="6323152"/>
                  </a:moveTo>
                  <a:lnTo>
                    <a:pt x="6133465" y="63231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17260" y="2457068"/>
              <a:ext cx="989330" cy="351155"/>
            </a:xfrm>
            <a:custGeom>
              <a:avLst/>
              <a:gdLst/>
              <a:ahLst/>
              <a:cxnLst/>
              <a:rect l="l" t="t" r="r" b="b"/>
              <a:pathLst>
                <a:path w="989329" h="351155">
                  <a:moveTo>
                    <a:pt x="512064" y="209042"/>
                  </a:moveTo>
                  <a:lnTo>
                    <a:pt x="128016" y="209042"/>
                  </a:lnTo>
                  <a:lnTo>
                    <a:pt x="0" y="209042"/>
                  </a:lnTo>
                  <a:lnTo>
                    <a:pt x="0" y="350774"/>
                  </a:lnTo>
                  <a:lnTo>
                    <a:pt x="128016" y="350774"/>
                  </a:lnTo>
                  <a:lnTo>
                    <a:pt x="512064" y="350774"/>
                  </a:lnTo>
                  <a:lnTo>
                    <a:pt x="512064" y="209042"/>
                  </a:lnTo>
                  <a:close/>
                </a:path>
                <a:path w="989329" h="351155">
                  <a:moveTo>
                    <a:pt x="989076" y="0"/>
                  </a:moveTo>
                  <a:lnTo>
                    <a:pt x="957072" y="0"/>
                  </a:lnTo>
                  <a:lnTo>
                    <a:pt x="576059" y="0"/>
                  </a:lnTo>
                  <a:lnTo>
                    <a:pt x="384048" y="0"/>
                  </a:lnTo>
                  <a:lnTo>
                    <a:pt x="384048" y="141732"/>
                  </a:lnTo>
                  <a:lnTo>
                    <a:pt x="576059" y="141732"/>
                  </a:lnTo>
                  <a:lnTo>
                    <a:pt x="957072" y="141732"/>
                  </a:lnTo>
                  <a:lnTo>
                    <a:pt x="989076" y="141732"/>
                  </a:lnTo>
                  <a:lnTo>
                    <a:pt x="98907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1371" y="2970910"/>
              <a:ext cx="1632585" cy="142240"/>
            </a:xfrm>
            <a:custGeom>
              <a:avLst/>
              <a:gdLst/>
              <a:ahLst/>
              <a:cxnLst/>
              <a:rect l="l" t="t" r="r" b="b"/>
              <a:pathLst>
                <a:path w="1632585" h="142239">
                  <a:moveTo>
                    <a:pt x="790956" y="0"/>
                  </a:moveTo>
                  <a:lnTo>
                    <a:pt x="571500" y="0"/>
                  </a:lnTo>
                  <a:lnTo>
                    <a:pt x="379476" y="0"/>
                  </a:lnTo>
                  <a:lnTo>
                    <a:pt x="0" y="0"/>
                  </a:lnTo>
                  <a:lnTo>
                    <a:pt x="0" y="141732"/>
                  </a:lnTo>
                  <a:lnTo>
                    <a:pt x="379476" y="141732"/>
                  </a:lnTo>
                  <a:lnTo>
                    <a:pt x="571500" y="141732"/>
                  </a:lnTo>
                  <a:lnTo>
                    <a:pt x="790956" y="141732"/>
                  </a:lnTo>
                  <a:lnTo>
                    <a:pt x="790956" y="0"/>
                  </a:lnTo>
                  <a:close/>
                </a:path>
                <a:path w="1632585" h="142239">
                  <a:moveTo>
                    <a:pt x="1632458" y="0"/>
                  </a:moveTo>
                  <a:lnTo>
                    <a:pt x="1589786" y="0"/>
                  </a:lnTo>
                  <a:lnTo>
                    <a:pt x="1333754" y="0"/>
                  </a:lnTo>
                  <a:lnTo>
                    <a:pt x="1099058" y="0"/>
                  </a:lnTo>
                  <a:lnTo>
                    <a:pt x="1099058" y="141732"/>
                  </a:lnTo>
                  <a:lnTo>
                    <a:pt x="1333754" y="141732"/>
                  </a:lnTo>
                  <a:lnTo>
                    <a:pt x="1589786" y="141732"/>
                  </a:lnTo>
                  <a:lnTo>
                    <a:pt x="1632458" y="141732"/>
                  </a:lnTo>
                  <a:lnTo>
                    <a:pt x="163245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1371" y="5192267"/>
              <a:ext cx="3434079" cy="503555"/>
            </a:xfrm>
            <a:custGeom>
              <a:avLst/>
              <a:gdLst/>
              <a:ahLst/>
              <a:cxnLst/>
              <a:rect l="l" t="t" r="r" b="b"/>
              <a:pathLst>
                <a:path w="3434079" h="503554">
                  <a:moveTo>
                    <a:pt x="480060" y="152400"/>
                  </a:moveTo>
                  <a:lnTo>
                    <a:pt x="303276" y="152400"/>
                  </a:lnTo>
                  <a:lnTo>
                    <a:pt x="262128" y="152400"/>
                  </a:lnTo>
                  <a:lnTo>
                    <a:pt x="0" y="152400"/>
                  </a:lnTo>
                  <a:lnTo>
                    <a:pt x="0" y="294132"/>
                  </a:lnTo>
                  <a:lnTo>
                    <a:pt x="262128" y="294132"/>
                  </a:lnTo>
                  <a:lnTo>
                    <a:pt x="303276" y="294132"/>
                  </a:lnTo>
                  <a:lnTo>
                    <a:pt x="480060" y="294132"/>
                  </a:lnTo>
                  <a:lnTo>
                    <a:pt x="480060" y="152400"/>
                  </a:lnTo>
                  <a:close/>
                </a:path>
                <a:path w="3434079" h="503554">
                  <a:moveTo>
                    <a:pt x="505968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505968" y="141732"/>
                  </a:lnTo>
                  <a:lnTo>
                    <a:pt x="505968" y="0"/>
                  </a:lnTo>
                  <a:close/>
                </a:path>
                <a:path w="3434079" h="503554">
                  <a:moveTo>
                    <a:pt x="826008" y="361530"/>
                  </a:moveTo>
                  <a:lnTo>
                    <a:pt x="632460" y="361530"/>
                  </a:lnTo>
                  <a:lnTo>
                    <a:pt x="0" y="361530"/>
                  </a:lnTo>
                  <a:lnTo>
                    <a:pt x="0" y="503262"/>
                  </a:lnTo>
                  <a:lnTo>
                    <a:pt x="632460" y="503262"/>
                  </a:lnTo>
                  <a:lnTo>
                    <a:pt x="826008" y="503262"/>
                  </a:lnTo>
                  <a:lnTo>
                    <a:pt x="826008" y="361530"/>
                  </a:lnTo>
                  <a:close/>
                </a:path>
                <a:path w="3434079" h="503554">
                  <a:moveTo>
                    <a:pt x="3252597" y="361530"/>
                  </a:moveTo>
                  <a:lnTo>
                    <a:pt x="3126105" y="361530"/>
                  </a:lnTo>
                  <a:lnTo>
                    <a:pt x="2841117" y="361530"/>
                  </a:lnTo>
                  <a:lnTo>
                    <a:pt x="2799969" y="361530"/>
                  </a:lnTo>
                  <a:lnTo>
                    <a:pt x="2656713" y="361530"/>
                  </a:lnTo>
                  <a:lnTo>
                    <a:pt x="2656713" y="503262"/>
                  </a:lnTo>
                  <a:lnTo>
                    <a:pt x="2799969" y="503262"/>
                  </a:lnTo>
                  <a:lnTo>
                    <a:pt x="2841117" y="503262"/>
                  </a:lnTo>
                  <a:lnTo>
                    <a:pt x="3126105" y="503262"/>
                  </a:lnTo>
                  <a:lnTo>
                    <a:pt x="3252597" y="503262"/>
                  </a:lnTo>
                  <a:lnTo>
                    <a:pt x="3252597" y="361530"/>
                  </a:lnTo>
                  <a:close/>
                </a:path>
                <a:path w="3434079" h="503554">
                  <a:moveTo>
                    <a:pt x="3433953" y="0"/>
                  </a:moveTo>
                  <a:lnTo>
                    <a:pt x="3243453" y="0"/>
                  </a:lnTo>
                  <a:lnTo>
                    <a:pt x="2987421" y="0"/>
                  </a:lnTo>
                  <a:lnTo>
                    <a:pt x="2720721" y="0"/>
                  </a:lnTo>
                  <a:lnTo>
                    <a:pt x="2656713" y="0"/>
                  </a:lnTo>
                  <a:lnTo>
                    <a:pt x="2656713" y="141732"/>
                  </a:lnTo>
                  <a:lnTo>
                    <a:pt x="2720721" y="141732"/>
                  </a:lnTo>
                  <a:lnTo>
                    <a:pt x="2987421" y="141732"/>
                  </a:lnTo>
                  <a:lnTo>
                    <a:pt x="3243453" y="141732"/>
                  </a:lnTo>
                  <a:lnTo>
                    <a:pt x="3433953" y="141732"/>
                  </a:lnTo>
                  <a:lnTo>
                    <a:pt x="343395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8083" y="6411061"/>
              <a:ext cx="767080" cy="5080"/>
            </a:xfrm>
            <a:custGeom>
              <a:avLst/>
              <a:gdLst/>
              <a:ahLst/>
              <a:cxnLst/>
              <a:rect l="l" t="t" r="r" b="b"/>
              <a:pathLst>
                <a:path w="767079" h="5079">
                  <a:moveTo>
                    <a:pt x="766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766571" y="4572"/>
                  </a:lnTo>
                  <a:lnTo>
                    <a:pt x="766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151376" y="6105144"/>
            <a:ext cx="958850" cy="315595"/>
          </a:xfrm>
          <a:custGeom>
            <a:avLst/>
            <a:gdLst/>
            <a:ahLst/>
            <a:cxnLst/>
            <a:rect l="l" t="t" r="r" b="b"/>
            <a:pathLst>
              <a:path w="958850" h="315595">
                <a:moveTo>
                  <a:pt x="0" y="315467"/>
                </a:moveTo>
                <a:lnTo>
                  <a:pt x="958596" y="315467"/>
                </a:lnTo>
                <a:lnTo>
                  <a:pt x="958596" y="0"/>
                </a:lnTo>
                <a:lnTo>
                  <a:pt x="0" y="0"/>
                </a:lnTo>
                <a:lnTo>
                  <a:pt x="0" y="315467"/>
                </a:lnTo>
                <a:close/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8644" y="634991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33744"/>
            <a:ext cx="9144000" cy="5242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5407" y="484452"/>
            <a:ext cx="2338104" cy="6077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27908" y="325958"/>
            <a:ext cx="2463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u="heavy" spc="-5" dirty="0">
                <a:solidFill>
                  <a:srgbClr val="0D5671"/>
                </a:solidFill>
                <a:uFill>
                  <a:solidFill>
                    <a:srgbClr val="0D5671"/>
                  </a:solidFill>
                </a:uFill>
                <a:latin typeface="Microsoft JhengHei"/>
                <a:cs typeface="Microsoft JhengHei"/>
              </a:rPr>
              <a:t>簡報大綱</a:t>
            </a:r>
            <a:endParaRPr sz="4800">
              <a:latin typeface="Microsoft JhengHei"/>
              <a:cs typeface="Microsoft JhengHe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9940" y="1053083"/>
            <a:ext cx="2497074" cy="891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01902" y="958468"/>
            <a:ext cx="4140200" cy="478409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sz="3600" b="1" dirty="0">
                <a:solidFill>
                  <a:srgbClr val="0000FF"/>
                </a:solidFill>
                <a:latin typeface="Microsoft JhengHei"/>
                <a:cs typeface="Microsoft JhengHei"/>
              </a:rPr>
              <a:t>一、現況</a:t>
            </a:r>
            <a:endParaRPr sz="36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3600" b="1" dirty="0">
                <a:solidFill>
                  <a:srgbClr val="0000FF"/>
                </a:solidFill>
                <a:latin typeface="Microsoft JhengHei"/>
                <a:cs typeface="Microsoft JhengHei"/>
              </a:rPr>
              <a:t>二、能資源管理政策</a:t>
            </a:r>
            <a:endParaRPr sz="3600">
              <a:latin typeface="Microsoft JhengHei"/>
              <a:cs typeface="Microsoft JhengHei"/>
            </a:endParaRPr>
          </a:p>
          <a:p>
            <a:pPr marL="1041400" indent="-572135">
              <a:lnSpc>
                <a:spcPct val="100000"/>
              </a:lnSpc>
              <a:spcBef>
                <a:spcPts val="2415"/>
              </a:spcBef>
              <a:buFont typeface="Arial MT"/>
              <a:buChar char="•"/>
              <a:tabLst>
                <a:tab pos="1040765" algn="l"/>
                <a:tab pos="1041400" algn="l"/>
              </a:tabLst>
            </a:pPr>
            <a:r>
              <a:rPr sz="2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汰</a:t>
            </a:r>
            <a:r>
              <a:rPr sz="28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舊換新</a:t>
            </a:r>
            <a:endParaRPr sz="2800">
              <a:latin typeface="Microsoft JhengHei"/>
              <a:cs typeface="Microsoft JhengHei"/>
            </a:endParaRPr>
          </a:p>
          <a:p>
            <a:pPr marL="1041400" indent="-57213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1040765" algn="l"/>
                <a:tab pos="1041400" algn="l"/>
              </a:tabLst>
            </a:pPr>
            <a:r>
              <a:rPr sz="2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導</a:t>
            </a:r>
            <a:r>
              <a:rPr sz="28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入智慧</a:t>
            </a:r>
            <a:r>
              <a:rPr sz="2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新</a:t>
            </a:r>
            <a:r>
              <a:rPr sz="28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技術</a:t>
            </a:r>
            <a:endParaRPr sz="2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380"/>
              </a:spcBef>
            </a:pPr>
            <a:r>
              <a:rPr sz="36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三、不方便措施</a:t>
            </a:r>
            <a:endParaRPr sz="3600">
              <a:latin typeface="Microsoft JhengHei"/>
              <a:cs typeface="Microsoft JhengHei"/>
            </a:endParaRPr>
          </a:p>
          <a:p>
            <a:pPr marL="1041400" indent="-572135">
              <a:lnSpc>
                <a:spcPct val="100000"/>
              </a:lnSpc>
              <a:spcBef>
                <a:spcPts val="2425"/>
              </a:spcBef>
              <a:buFont typeface="Arial MT"/>
              <a:buChar char="•"/>
              <a:tabLst>
                <a:tab pos="1040765" algn="l"/>
                <a:tab pos="1041400" algn="l"/>
              </a:tabLst>
            </a:pPr>
            <a:r>
              <a:rPr sz="2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融</a:t>
            </a:r>
            <a:r>
              <a:rPr sz="28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入低碳</a:t>
            </a:r>
            <a:r>
              <a:rPr sz="28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新</a:t>
            </a:r>
            <a:r>
              <a:rPr sz="2800" b="1" spc="-5" dirty="0">
                <a:solidFill>
                  <a:srgbClr val="0000FF"/>
                </a:solidFill>
                <a:latin typeface="Microsoft JhengHei"/>
                <a:cs typeface="Microsoft JhengHei"/>
              </a:rPr>
              <a:t>思維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4289" y="6564155"/>
            <a:ext cx="1397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4870" y="6564155"/>
            <a:ext cx="1397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1566" y="6575323"/>
            <a:ext cx="1447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5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5156" y="1866722"/>
            <a:ext cx="416052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04" indent="-231140">
              <a:lnSpc>
                <a:spcPts val="2780"/>
              </a:lnSpc>
              <a:buSzPct val="104545"/>
              <a:buFont typeface="Wingdings"/>
              <a:buChar char=""/>
              <a:tabLst>
                <a:tab pos="243840" algn="l"/>
              </a:tabLst>
            </a:pPr>
            <a:r>
              <a:rPr sz="2200" spc="-10" dirty="0">
                <a:latin typeface="Microsoft JhengHei"/>
                <a:cs typeface="Microsoft JhengHei"/>
              </a:rPr>
              <a:t>各大樓管理委員會定期追蹤能耗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9888" y="1850263"/>
            <a:ext cx="1866264" cy="37211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225"/>
              </a:spcBef>
            </a:pPr>
            <a:r>
              <a:rPr sz="2200" spc="-5" dirty="0">
                <a:latin typeface="Microsoft JhengHei"/>
                <a:cs typeface="Microsoft JhengHei"/>
              </a:rPr>
              <a:t>(</a:t>
            </a:r>
            <a:r>
              <a:rPr sz="2200" spc="-10" dirty="0">
                <a:latin typeface="Microsoft JhengHei"/>
                <a:cs typeface="Microsoft JhengHei"/>
              </a:rPr>
              <a:t>能源電子看</a:t>
            </a:r>
            <a:r>
              <a:rPr sz="2200" spc="-5" dirty="0">
                <a:latin typeface="Microsoft JhengHei"/>
                <a:cs typeface="Microsoft JhengHei"/>
              </a:rPr>
              <a:t>板)</a:t>
            </a:r>
            <a:endParaRPr sz="2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5156" y="2247109"/>
            <a:ext cx="6349365" cy="20643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10"/>
              </a:spcBef>
              <a:buSzPct val="104545"/>
              <a:buFont typeface="Wingdings"/>
              <a:buChar char=""/>
              <a:tabLst>
                <a:tab pos="243204" algn="l"/>
              </a:tabLst>
            </a:pP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開關冷氣使用時間</a:t>
            </a:r>
            <a:r>
              <a:rPr sz="2200" spc="-5" dirty="0">
                <a:latin typeface="Microsoft JhengHei"/>
                <a:cs typeface="Microsoft JhengHei"/>
              </a:rPr>
              <a:t>及管控</a:t>
            </a:r>
            <a:r>
              <a:rPr sz="2200" spc="-30" dirty="0">
                <a:latin typeface="Microsoft JhengHei"/>
                <a:cs typeface="Microsoft JhengHei"/>
              </a:rPr>
              <a:t> </a:t>
            </a:r>
            <a:r>
              <a:rPr sz="2200" spc="-10" dirty="0">
                <a:latin typeface="Microsoft JhengHei"/>
                <a:cs typeface="Microsoft JhengHei"/>
              </a:rPr>
              <a:t>e</a:t>
            </a:r>
            <a:r>
              <a:rPr sz="2200" spc="-5" dirty="0">
                <a:latin typeface="Microsoft JhengHei"/>
                <a:cs typeface="Microsoft JhengHei"/>
              </a:rPr>
              <a:t>化講桌與課表系統連動</a:t>
            </a:r>
            <a:endParaRPr sz="2200">
              <a:latin typeface="Microsoft JhengHei"/>
              <a:cs typeface="Microsoft JhengHei"/>
            </a:endParaRPr>
          </a:p>
          <a:p>
            <a:pPr marL="242570" indent="-230504">
              <a:lnSpc>
                <a:spcPct val="100000"/>
              </a:lnSpc>
              <a:spcBef>
                <a:spcPts val="1210"/>
              </a:spcBef>
              <a:buSzPct val="104545"/>
              <a:buFont typeface="Wingdings"/>
              <a:buChar char=""/>
              <a:tabLst>
                <a:tab pos="243204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公共設施設備啟停時間</a:t>
            </a:r>
            <a:endParaRPr sz="2200">
              <a:latin typeface="Microsoft JhengHei"/>
              <a:cs typeface="Microsoft JhengHei"/>
            </a:endParaRPr>
          </a:p>
          <a:p>
            <a:pPr marL="242570" indent="-230504">
              <a:lnSpc>
                <a:spcPct val="100000"/>
              </a:lnSpc>
              <a:spcBef>
                <a:spcPts val="1225"/>
              </a:spcBef>
              <a:buSzPct val="104545"/>
              <a:buFont typeface="Wingdings"/>
              <a:buChar char=""/>
              <a:tabLst>
                <a:tab pos="243204" algn="l"/>
              </a:tabLst>
            </a:pPr>
            <a:r>
              <a:rPr sz="22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冰水主機裝置電表量測單機用電效率</a:t>
            </a:r>
            <a:endParaRPr sz="2200">
              <a:latin typeface="Microsoft JhengHei"/>
              <a:cs typeface="Microsoft JhengHei"/>
            </a:endParaRPr>
          </a:p>
          <a:p>
            <a:pPr marL="647700" lvl="1" indent="-343535">
              <a:lnSpc>
                <a:spcPct val="100000"/>
              </a:lnSpc>
              <a:spcBef>
                <a:spcPts val="1625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dirty="0">
                <a:latin typeface="Microsoft JhengHei"/>
                <a:cs typeface="Microsoft JhengHei"/>
              </a:rPr>
              <a:t>管控空調冰水主機出水</a:t>
            </a:r>
            <a:r>
              <a:rPr sz="2000" spc="-15" dirty="0">
                <a:latin typeface="Microsoft JhengHei"/>
                <a:cs typeface="Microsoft JhengHei"/>
              </a:rPr>
              <a:t>溫</a:t>
            </a:r>
            <a:r>
              <a:rPr sz="2000" dirty="0">
                <a:latin typeface="Microsoft JhengHei"/>
                <a:cs typeface="Microsoft JhengHei"/>
              </a:rPr>
              <a:t>度及</a:t>
            </a:r>
            <a:r>
              <a:rPr sz="2000" spc="-15" dirty="0">
                <a:latin typeface="Microsoft JhengHei"/>
                <a:cs typeface="Microsoft JhengHei"/>
              </a:rPr>
              <a:t>冷</a:t>
            </a:r>
            <a:r>
              <a:rPr sz="2000" dirty="0">
                <a:latin typeface="Microsoft JhengHei"/>
                <a:cs typeface="Microsoft JhengHei"/>
              </a:rPr>
              <a:t>卻水</a:t>
            </a:r>
            <a:r>
              <a:rPr sz="2000" spc="-10" dirty="0">
                <a:latin typeface="Microsoft JhengHei"/>
                <a:cs typeface="Microsoft JhengHei"/>
              </a:rPr>
              <a:t>出</a:t>
            </a:r>
            <a:r>
              <a:rPr sz="2000" dirty="0">
                <a:latin typeface="Microsoft JhengHei"/>
                <a:cs typeface="Microsoft JhengHei"/>
              </a:rPr>
              <a:t>/回</a:t>
            </a:r>
            <a:r>
              <a:rPr sz="2000" spc="-15" dirty="0">
                <a:latin typeface="Microsoft JhengHei"/>
                <a:cs typeface="Microsoft JhengHei"/>
              </a:rPr>
              <a:t>水</a:t>
            </a:r>
            <a:r>
              <a:rPr sz="2000" dirty="0">
                <a:latin typeface="Microsoft JhengHei"/>
                <a:cs typeface="Microsoft JhengHei"/>
              </a:rPr>
              <a:t>溫度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713" y="4470349"/>
            <a:ext cx="245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Wingdings"/>
                <a:cs typeface="Wingdings"/>
              </a:rPr>
              <a:t>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3060" y="4480686"/>
            <a:ext cx="4081779" cy="338455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000" dirty="0">
                <a:latin typeface="Microsoft JhengHei"/>
                <a:cs typeface="Microsoft JhengHei"/>
              </a:rPr>
              <a:t>最合適時段調派最合適</a:t>
            </a:r>
            <a:r>
              <a:rPr sz="2000" spc="-10" dirty="0">
                <a:latin typeface="Microsoft JhengHei"/>
                <a:cs typeface="Microsoft JhengHei"/>
              </a:rPr>
              <a:t>冰</a:t>
            </a:r>
            <a:r>
              <a:rPr sz="2000" dirty="0">
                <a:latin typeface="Microsoft JhengHei"/>
                <a:cs typeface="Microsoft JhengHei"/>
              </a:rPr>
              <a:t>水主</a:t>
            </a:r>
            <a:r>
              <a:rPr sz="2000" spc="-10" dirty="0">
                <a:latin typeface="Microsoft JhengHei"/>
                <a:cs typeface="Microsoft JhengHei"/>
              </a:rPr>
              <a:t>機</a:t>
            </a:r>
            <a:r>
              <a:rPr sz="2000" dirty="0">
                <a:latin typeface="Microsoft JhengHei"/>
                <a:cs typeface="Microsoft JhengHei"/>
              </a:rPr>
              <a:t>上場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6227" y="882523"/>
            <a:ext cx="6623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優化監控系統，智慧節能管控</a:t>
            </a:r>
            <a:endParaRPr sz="40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1032" y="4741164"/>
            <a:ext cx="2948940" cy="15057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8644" y="634991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868" y="1053083"/>
            <a:ext cx="8464550" cy="4392295"/>
            <a:chOff x="467868" y="1053083"/>
            <a:chExt cx="8464550" cy="4392295"/>
          </a:xfrm>
        </p:grpSpPr>
        <p:sp>
          <p:nvSpPr>
            <p:cNvPr id="3" name="object 3"/>
            <p:cNvSpPr/>
            <p:nvPr/>
          </p:nvSpPr>
          <p:spPr>
            <a:xfrm>
              <a:off x="894587" y="1086611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868" y="1053083"/>
              <a:ext cx="8464296" cy="43921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1421" y="1091945"/>
              <a:ext cx="3226435" cy="719455"/>
            </a:xfrm>
            <a:custGeom>
              <a:avLst/>
              <a:gdLst/>
              <a:ahLst/>
              <a:cxnLst/>
              <a:rect l="l" t="t" r="r" b="b"/>
              <a:pathLst>
                <a:path w="3226435" h="719455">
                  <a:moveTo>
                    <a:pt x="0" y="719327"/>
                  </a:moveTo>
                  <a:lnTo>
                    <a:pt x="3226307" y="719327"/>
                  </a:lnTo>
                  <a:lnTo>
                    <a:pt x="3226307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464" y="2153411"/>
              <a:ext cx="3058667" cy="21915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9383" y="6400291"/>
            <a:ext cx="1663700" cy="34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05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871" y="6423659"/>
            <a:ext cx="428244" cy="42824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49829" y="432562"/>
            <a:ext cx="36499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latin typeface="Microsoft JhengHei"/>
                <a:cs typeface="Microsoft JhengHei"/>
              </a:rPr>
              <a:t>比較各大樓用電</a:t>
            </a:r>
            <a:r>
              <a:rPr sz="3200" b="1" spc="-50" dirty="0">
                <a:latin typeface="Microsoft JhengHei"/>
                <a:cs typeface="Microsoft JhengHei"/>
              </a:rPr>
              <a:t>度</a:t>
            </a:r>
            <a:r>
              <a:rPr sz="3200" b="1" dirty="0">
                <a:latin typeface="Microsoft JhengHei"/>
                <a:cs typeface="Microsoft JhengHei"/>
              </a:rPr>
              <a:t>數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7591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9846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8046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0046" y="6462776"/>
            <a:ext cx="636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399"/>
                </a:moveTo>
                <a:lnTo>
                  <a:pt x="9144000" y="152399"/>
                </a:lnTo>
                <a:lnTo>
                  <a:pt x="91440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839200" cy="1295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77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4000" y="0"/>
                </a:moveTo>
                <a:lnTo>
                  <a:pt x="0" y="0"/>
                </a:lnTo>
                <a:lnTo>
                  <a:pt x="0" y="1371600"/>
                </a:lnTo>
                <a:lnTo>
                  <a:pt x="9144000" y="1371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532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92500" y="6609689"/>
            <a:ext cx="21596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敦品勵學  </a:t>
            </a:r>
            <a:r>
              <a:rPr sz="900" spc="8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實證濟世  </a:t>
            </a:r>
            <a:r>
              <a:rPr sz="900" spc="8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深耕國際  </a:t>
            </a:r>
            <a:r>
              <a:rPr sz="900" spc="9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永續高醫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9567" y="154051"/>
            <a:ext cx="653923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Microsoft JhengHei"/>
                <a:cs typeface="Microsoft JhengHei"/>
              </a:rPr>
              <a:t>各大樓用電能源使用強</a:t>
            </a:r>
            <a:r>
              <a:rPr sz="2900" spc="-10" dirty="0">
                <a:latin typeface="Microsoft JhengHei"/>
                <a:cs typeface="Microsoft JhengHei"/>
              </a:rPr>
              <a:t>度</a:t>
            </a:r>
            <a:r>
              <a:rPr sz="2900" dirty="0">
                <a:latin typeface="Microsoft JhengHei"/>
                <a:cs typeface="Microsoft JhengHei"/>
              </a:rPr>
              <a:t>指標</a:t>
            </a:r>
            <a:r>
              <a:rPr sz="2900" spc="-40" dirty="0">
                <a:latin typeface="Microsoft JhengHei"/>
                <a:cs typeface="Microsoft JhengHei"/>
              </a:rPr>
              <a:t>暨</a:t>
            </a:r>
            <a:r>
              <a:rPr sz="2900" dirty="0">
                <a:latin typeface="Arial MT"/>
                <a:cs typeface="Arial MT"/>
              </a:rPr>
              <a:t>EU</a:t>
            </a:r>
            <a:r>
              <a:rPr sz="2900" spc="-5" dirty="0">
                <a:latin typeface="Arial MT"/>
                <a:cs typeface="Arial MT"/>
              </a:rPr>
              <a:t>I</a:t>
            </a:r>
            <a:r>
              <a:rPr sz="2900" dirty="0">
                <a:latin typeface="Microsoft JhengHei"/>
                <a:cs typeface="Microsoft JhengHei"/>
              </a:rPr>
              <a:t>比較</a:t>
            </a:r>
            <a:endParaRPr sz="29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800" spc="-75" dirty="0">
                <a:latin typeface="Arial MT"/>
                <a:cs typeface="Arial MT"/>
              </a:rPr>
              <a:t>(111</a:t>
            </a:r>
            <a:r>
              <a:rPr sz="1800" dirty="0">
                <a:latin typeface="Microsoft JhengHei"/>
                <a:cs typeface="Microsoft JhengHei"/>
              </a:rPr>
              <a:t>年</a:t>
            </a:r>
            <a:r>
              <a:rPr sz="1800" spc="-10" dirty="0">
                <a:latin typeface="Arial MT"/>
                <a:cs typeface="Arial MT"/>
              </a:rPr>
              <a:t>5</a:t>
            </a:r>
            <a:r>
              <a:rPr sz="1800" dirty="0">
                <a:latin typeface="Microsoft JhengHei"/>
                <a:cs typeface="Microsoft JhengHei"/>
              </a:rPr>
              <a:t>月</a:t>
            </a:r>
            <a:r>
              <a:rPr sz="180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08431" y="906780"/>
            <a:ext cx="8458200" cy="4320540"/>
            <a:chOff x="408431" y="906780"/>
            <a:chExt cx="8458200" cy="43205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906780"/>
              <a:ext cx="8458200" cy="43205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29711" y="964692"/>
              <a:ext cx="822960" cy="664845"/>
            </a:xfrm>
            <a:custGeom>
              <a:avLst/>
              <a:gdLst/>
              <a:ahLst/>
              <a:cxnLst/>
              <a:rect l="l" t="t" r="r" b="b"/>
              <a:pathLst>
                <a:path w="822960" h="664844">
                  <a:moveTo>
                    <a:pt x="0" y="664463"/>
                  </a:moveTo>
                  <a:lnTo>
                    <a:pt x="822960" y="664463"/>
                  </a:lnTo>
                  <a:lnTo>
                    <a:pt x="822960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2764" y="1025652"/>
              <a:ext cx="817626" cy="69418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42565" y="965454"/>
              <a:ext cx="788035" cy="664845"/>
            </a:xfrm>
            <a:custGeom>
              <a:avLst/>
              <a:gdLst/>
              <a:ahLst/>
              <a:cxnLst/>
              <a:rect l="l" t="t" r="r" b="b"/>
              <a:pathLst>
                <a:path w="788035" h="664844">
                  <a:moveTo>
                    <a:pt x="0" y="664463"/>
                  </a:moveTo>
                  <a:lnTo>
                    <a:pt x="787907" y="664463"/>
                  </a:lnTo>
                  <a:lnTo>
                    <a:pt x="787907" y="0"/>
                  </a:lnTo>
                  <a:lnTo>
                    <a:pt x="0" y="0"/>
                  </a:lnTo>
                  <a:lnTo>
                    <a:pt x="0" y="664463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444" y="5369052"/>
            <a:ext cx="8374380" cy="5242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46363" y="9461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1692" y="429844"/>
            <a:ext cx="77704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5" dirty="0">
                <a:latin typeface="Microsoft JhengHei"/>
                <a:cs typeface="Microsoft JhengHei"/>
              </a:rPr>
              <a:t>中</a:t>
            </a:r>
            <a:r>
              <a:rPr sz="4400" b="1" spc="-60" dirty="0">
                <a:latin typeface="Microsoft JhengHei"/>
                <a:cs typeface="Microsoft JhengHei"/>
              </a:rPr>
              <a:t>央</a:t>
            </a:r>
            <a:r>
              <a:rPr sz="4400" b="1" spc="-45" dirty="0">
                <a:latin typeface="Microsoft JhengHei"/>
                <a:cs typeface="Microsoft JhengHei"/>
              </a:rPr>
              <a:t>空</a:t>
            </a:r>
            <a:r>
              <a:rPr sz="4400" b="1" spc="-60" dirty="0">
                <a:latin typeface="Microsoft JhengHei"/>
                <a:cs typeface="Microsoft JhengHei"/>
              </a:rPr>
              <a:t>調</a:t>
            </a:r>
            <a:r>
              <a:rPr sz="4400" b="1" spc="-45" dirty="0">
                <a:latin typeface="Microsoft JhengHei"/>
                <a:cs typeface="Microsoft JhengHei"/>
              </a:rPr>
              <a:t>及</a:t>
            </a:r>
            <a:r>
              <a:rPr sz="4400" b="1" spc="-60" dirty="0">
                <a:latin typeface="Microsoft JhengHei"/>
                <a:cs typeface="Microsoft JhengHei"/>
              </a:rPr>
              <a:t>送</a:t>
            </a:r>
            <a:r>
              <a:rPr sz="4400" b="1" spc="-45" dirty="0">
                <a:latin typeface="Microsoft JhengHei"/>
                <a:cs typeface="Microsoft JhengHei"/>
              </a:rPr>
              <a:t>排</a:t>
            </a:r>
            <a:r>
              <a:rPr sz="4400" b="1" spc="-60" dirty="0">
                <a:latin typeface="Microsoft JhengHei"/>
                <a:cs typeface="Microsoft JhengHei"/>
              </a:rPr>
              <a:t>風</a:t>
            </a:r>
            <a:r>
              <a:rPr sz="4400" b="1" spc="-45" dirty="0">
                <a:latin typeface="Microsoft JhengHei"/>
                <a:cs typeface="Microsoft JhengHei"/>
              </a:rPr>
              <a:t>系</a:t>
            </a:r>
            <a:r>
              <a:rPr sz="4400" b="1" spc="-60" dirty="0">
                <a:latin typeface="Microsoft JhengHei"/>
                <a:cs typeface="Microsoft JhengHei"/>
              </a:rPr>
              <a:t>統</a:t>
            </a:r>
            <a:r>
              <a:rPr sz="4400" b="1" spc="-45" dirty="0">
                <a:latin typeface="Microsoft JhengHei"/>
                <a:cs typeface="Microsoft JhengHei"/>
              </a:rPr>
              <a:t>用</a:t>
            </a:r>
            <a:r>
              <a:rPr sz="4400" b="1" spc="-60" dirty="0">
                <a:latin typeface="Microsoft JhengHei"/>
                <a:cs typeface="Microsoft JhengHei"/>
              </a:rPr>
              <a:t>電</a:t>
            </a:r>
            <a:r>
              <a:rPr sz="4400" b="1" spc="-45" dirty="0">
                <a:latin typeface="Microsoft JhengHei"/>
                <a:cs typeface="Microsoft JhengHei"/>
              </a:rPr>
              <a:t>設</a:t>
            </a:r>
            <a:r>
              <a:rPr sz="4400" b="1" spc="5" dirty="0">
                <a:latin typeface="Microsoft JhengHei"/>
                <a:cs typeface="Microsoft JhengHei"/>
              </a:rPr>
              <a:t>備</a:t>
            </a:r>
            <a:endParaRPr sz="44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519" y="1614539"/>
            <a:ext cx="7475220" cy="39249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3535" indent="-331470">
              <a:lnSpc>
                <a:spcPct val="100000"/>
              </a:lnSpc>
              <a:spcBef>
                <a:spcPts val="200"/>
              </a:spcBef>
              <a:buSzPct val="106250"/>
              <a:buFont typeface="Wingdings"/>
              <a:buChar char=""/>
              <a:tabLst>
                <a:tab pos="344170" algn="l"/>
              </a:tabLst>
            </a:pPr>
            <a:r>
              <a:rPr sz="2400" b="1" dirty="0">
                <a:solidFill>
                  <a:srgbClr val="0000CC"/>
                </a:solidFill>
                <a:latin typeface="Microsoft JhengHei"/>
                <a:cs typeface="Microsoft JhengHei"/>
              </a:rPr>
              <a:t>中央空調</a:t>
            </a:r>
            <a:endParaRPr sz="24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470"/>
              </a:spcBef>
              <a:buClr>
                <a:srgbClr val="1CACE3"/>
              </a:buClr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主機房: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冰水主</a:t>
            </a:r>
            <a:r>
              <a:rPr sz="2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機</a:t>
            </a:r>
            <a:r>
              <a:rPr sz="2000" b="1" spc="685" dirty="0">
                <a:solidFill>
                  <a:srgbClr val="0000CC"/>
                </a:solidFill>
                <a:latin typeface="Yu Gothic UI"/>
                <a:cs typeface="Yu Gothic U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冰水泵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冷卻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水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泵、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冷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卻水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塔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、區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域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冰水泵</a:t>
            </a:r>
            <a:endParaRPr sz="20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現場端:</a:t>
            </a:r>
            <a:r>
              <a:rPr sz="2000" b="1" spc="-25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預冷空調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箱</a:t>
            </a:r>
            <a:r>
              <a:rPr sz="2000" b="1" spc="685" dirty="0">
                <a:solidFill>
                  <a:srgbClr val="0000CC"/>
                </a:solidFill>
                <a:latin typeface="Yu Gothic UI"/>
                <a:cs typeface="Yu Gothic U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空調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箱</a:t>
            </a:r>
            <a:r>
              <a:rPr sz="2000" b="1" spc="675" dirty="0">
                <a:solidFill>
                  <a:srgbClr val="0000CC"/>
                </a:solidFill>
                <a:latin typeface="Yu Gothic UI"/>
                <a:cs typeface="Yu Gothic U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冰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水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送風機</a:t>
            </a:r>
            <a:endParaRPr sz="20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Clr>
                <a:srgbClr val="1CACE3"/>
              </a:buClr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特殊場域:</a:t>
            </a:r>
            <a:r>
              <a:rPr sz="2000" b="1" spc="-20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外氣空調箱</a:t>
            </a:r>
            <a:r>
              <a:rPr sz="2000" b="1" spc="-5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spc="685" dirty="0">
                <a:solidFill>
                  <a:srgbClr val="0000CC"/>
                </a:solidFill>
                <a:latin typeface="Yu Gothic UI"/>
                <a:cs typeface="Yu Gothic U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恆溫恆濕空調</a:t>
            </a:r>
            <a:r>
              <a:rPr sz="2000" b="1" spc="-25" dirty="0">
                <a:solidFill>
                  <a:srgbClr val="0000CC"/>
                </a:solidFill>
                <a:latin typeface="Microsoft JhengHei"/>
                <a:cs typeface="Microsoft JhengHei"/>
              </a:rPr>
              <a:t>箱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(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加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熱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器</a:t>
            </a:r>
            <a:r>
              <a:rPr sz="2000" b="1" spc="675" dirty="0">
                <a:solidFill>
                  <a:srgbClr val="0000CC"/>
                </a:solidFill>
                <a:latin typeface="Yu Gothic UI"/>
                <a:cs typeface="Yu Gothic U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加濕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器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)</a:t>
            </a:r>
            <a:endParaRPr sz="20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Microsoft JhengHei"/>
              <a:cs typeface="Microsoft JhengHei"/>
            </a:endParaRPr>
          </a:p>
          <a:p>
            <a:pPr marL="343535" indent="-331470">
              <a:lnSpc>
                <a:spcPct val="100000"/>
              </a:lnSpc>
              <a:buClr>
                <a:srgbClr val="1CACE3"/>
              </a:buClr>
              <a:buSzPct val="106250"/>
              <a:buFont typeface="Wingdings"/>
              <a:buChar char=""/>
              <a:tabLst>
                <a:tab pos="344170" algn="l"/>
              </a:tabLst>
            </a:pPr>
            <a:r>
              <a:rPr sz="2400" b="1" dirty="0">
                <a:solidFill>
                  <a:srgbClr val="0000CC"/>
                </a:solidFill>
                <a:latin typeface="Microsoft JhengHei"/>
                <a:cs typeface="Microsoft JhengHei"/>
              </a:rPr>
              <a:t>送風排風系統</a:t>
            </a:r>
            <a:endParaRPr sz="24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Clr>
                <a:srgbClr val="1CACE3"/>
              </a:buClr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實驗補氣風機</a:t>
            </a:r>
            <a:r>
              <a:rPr sz="2000" b="1" spc="685" dirty="0">
                <a:solidFill>
                  <a:srgbClr val="0000CC"/>
                </a:solidFill>
                <a:latin typeface="Yu Gothic UI"/>
                <a:cs typeface="Yu Gothic UI"/>
              </a:rPr>
              <a:t>、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實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驗排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氣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風機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頂樓</a:t>
            </a:r>
            <a:r>
              <a:rPr sz="2000" b="1" spc="-15" dirty="0">
                <a:solidFill>
                  <a:srgbClr val="0000CC"/>
                </a:solidFill>
                <a:latin typeface="Microsoft JhengHei"/>
                <a:cs typeface="Microsoft JhengHei"/>
              </a:rPr>
              <a:t>排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風機</a:t>
            </a:r>
            <a:endParaRPr sz="20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廁所:</a:t>
            </a:r>
            <a:r>
              <a:rPr sz="2000" b="1" spc="-95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排氣風機</a:t>
            </a:r>
            <a:endParaRPr sz="2000">
              <a:latin typeface="Microsoft JhengHei"/>
              <a:cs typeface="Microsoft JhengHei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Clr>
                <a:srgbClr val="1CACE3"/>
              </a:buClr>
              <a:buSzPct val="110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地下停車場:</a:t>
            </a:r>
            <a:r>
              <a:rPr sz="2000" b="1" spc="-30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誘導式風機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spc="685" dirty="0">
                <a:solidFill>
                  <a:srgbClr val="0000CC"/>
                </a:solidFill>
                <a:latin typeface="Yu Gothic UI"/>
                <a:cs typeface="Yu Gothic UI"/>
              </a:rPr>
              <a:t>、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補氣風</a:t>
            </a:r>
            <a:r>
              <a:rPr sz="2000" b="1" spc="465" dirty="0">
                <a:solidFill>
                  <a:srgbClr val="0000CC"/>
                </a:solidFill>
                <a:latin typeface="Microsoft JhengHei"/>
                <a:cs typeface="Microsoft JhengHei"/>
              </a:rPr>
              <a:t>機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、排氣風機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" y="6380988"/>
              <a:ext cx="428244" cy="4297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1888" y="379857"/>
            <a:ext cx="75006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00455" algn="l"/>
                <a:tab pos="7487284" algn="l"/>
              </a:tabLst>
            </a:pPr>
            <a:r>
              <a:rPr sz="4400" b="1" u="sng" dirty="0">
                <a:uFill>
                  <a:solidFill>
                    <a:srgbClr val="7E7E7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400" b="1" u="sng" spc="-45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冰</a:t>
            </a:r>
            <a:r>
              <a:rPr sz="4400" b="1" u="sng" spc="-60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水</a:t>
            </a:r>
            <a:r>
              <a:rPr sz="4400" b="1" u="sng" spc="-45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主</a:t>
            </a:r>
            <a:r>
              <a:rPr sz="4400" b="1" u="sng" spc="-60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機</a:t>
            </a:r>
            <a:r>
              <a:rPr sz="4400" b="1" u="sng" spc="-245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-16</a:t>
            </a:r>
            <a:r>
              <a:rPr sz="4400" b="1" u="sng" spc="-50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台運</a:t>
            </a:r>
            <a:r>
              <a:rPr sz="4400" b="1" u="sng" spc="-65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轉</a:t>
            </a:r>
            <a:r>
              <a:rPr sz="4400" b="1" u="sng" spc="-50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機</a:t>
            </a:r>
            <a:r>
              <a:rPr sz="4400" b="1" u="sng" dirty="0">
                <a:uFill>
                  <a:solidFill>
                    <a:srgbClr val="7E7E7E"/>
                  </a:solidFill>
                </a:uFill>
                <a:latin typeface="Microsoft JhengHei"/>
                <a:cs typeface="Microsoft JhengHei"/>
              </a:rPr>
              <a:t>制	</a:t>
            </a:r>
            <a:endParaRPr sz="4400">
              <a:latin typeface="Microsoft JhengHei"/>
              <a:cs typeface="Microsoft JhengHe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9495" y="1126236"/>
            <a:ext cx="4032885" cy="4798060"/>
            <a:chOff x="539495" y="1126236"/>
            <a:chExt cx="4032885" cy="47980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3" y="1126236"/>
              <a:ext cx="3934967" cy="25527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3683508"/>
              <a:ext cx="4014216" cy="22402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7783" y="1542287"/>
              <a:ext cx="3935095" cy="1399540"/>
            </a:xfrm>
            <a:custGeom>
              <a:avLst/>
              <a:gdLst/>
              <a:ahLst/>
              <a:cxnLst/>
              <a:rect l="l" t="t" r="r" b="b"/>
              <a:pathLst>
                <a:path w="3935095" h="1399539">
                  <a:moveTo>
                    <a:pt x="0" y="1399032"/>
                  </a:moveTo>
                  <a:lnTo>
                    <a:pt x="3934967" y="1399032"/>
                  </a:lnTo>
                  <a:lnTo>
                    <a:pt x="3934967" y="967740"/>
                  </a:lnTo>
                  <a:lnTo>
                    <a:pt x="0" y="967740"/>
                  </a:lnTo>
                  <a:lnTo>
                    <a:pt x="0" y="1399032"/>
                  </a:lnTo>
                  <a:close/>
                </a:path>
                <a:path w="3935095" h="1399539">
                  <a:moveTo>
                    <a:pt x="0" y="153924"/>
                  </a:moveTo>
                  <a:lnTo>
                    <a:pt x="3934967" y="153924"/>
                  </a:lnTo>
                  <a:lnTo>
                    <a:pt x="3934967" y="0"/>
                  </a:lnTo>
                  <a:lnTo>
                    <a:pt x="0" y="0"/>
                  </a:lnTo>
                  <a:lnTo>
                    <a:pt x="0" y="153924"/>
                  </a:lnTo>
                  <a:close/>
                </a:path>
              </a:pathLst>
            </a:custGeom>
            <a:ln w="15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7783" y="2106168"/>
              <a:ext cx="3935095" cy="119380"/>
            </a:xfrm>
            <a:custGeom>
              <a:avLst/>
              <a:gdLst/>
              <a:ahLst/>
              <a:cxnLst/>
              <a:rect l="l" t="t" r="r" b="b"/>
              <a:pathLst>
                <a:path w="3935095" h="119380">
                  <a:moveTo>
                    <a:pt x="0" y="118872"/>
                  </a:moveTo>
                  <a:lnTo>
                    <a:pt x="3934967" y="118872"/>
                  </a:lnTo>
                  <a:lnTo>
                    <a:pt x="3934967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8545" y="2961893"/>
              <a:ext cx="3935095" cy="158750"/>
            </a:xfrm>
            <a:custGeom>
              <a:avLst/>
              <a:gdLst/>
              <a:ahLst/>
              <a:cxnLst/>
              <a:rect l="l" t="t" r="r" b="b"/>
              <a:pathLst>
                <a:path w="3935095" h="158750">
                  <a:moveTo>
                    <a:pt x="0" y="158496"/>
                  </a:moveTo>
                  <a:lnTo>
                    <a:pt x="3934967" y="158496"/>
                  </a:lnTo>
                  <a:lnTo>
                    <a:pt x="3934967" y="0"/>
                  </a:lnTo>
                  <a:lnTo>
                    <a:pt x="0" y="0"/>
                  </a:lnTo>
                  <a:lnTo>
                    <a:pt x="0" y="15849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46363" y="9461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24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17720" y="1130808"/>
            <a:ext cx="4411980" cy="4792980"/>
            <a:chOff x="4617720" y="1130808"/>
            <a:chExt cx="4411980" cy="479298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7720" y="1130808"/>
              <a:ext cx="4411980" cy="25527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7720" y="3683508"/>
              <a:ext cx="4378452" cy="224028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756" y="143382"/>
            <a:ext cx="2965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月份各空調機房用電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情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形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6240" y="487680"/>
            <a:ext cx="8351520" cy="5965190"/>
            <a:chOff x="396240" y="487680"/>
            <a:chExt cx="8351520" cy="5965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487680"/>
              <a:ext cx="8351520" cy="59649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9943" y="1514868"/>
              <a:ext cx="258318" cy="4107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39840" y="1444752"/>
              <a:ext cx="248920" cy="401320"/>
            </a:xfrm>
            <a:custGeom>
              <a:avLst/>
              <a:gdLst/>
              <a:ahLst/>
              <a:cxnLst/>
              <a:rect l="l" t="t" r="r" b="b"/>
              <a:pathLst>
                <a:path w="248920" h="401319">
                  <a:moveTo>
                    <a:pt x="0" y="200406"/>
                  </a:moveTo>
                  <a:lnTo>
                    <a:pt x="4437" y="147108"/>
                  </a:lnTo>
                  <a:lnTo>
                    <a:pt x="16961" y="99229"/>
                  </a:lnTo>
                  <a:lnTo>
                    <a:pt x="36385" y="58674"/>
                  </a:lnTo>
                  <a:lnTo>
                    <a:pt x="61524" y="27347"/>
                  </a:lnTo>
                  <a:lnTo>
                    <a:pt x="124206" y="0"/>
                  </a:lnTo>
                  <a:lnTo>
                    <a:pt x="157218" y="7154"/>
                  </a:lnTo>
                  <a:lnTo>
                    <a:pt x="212026" y="58674"/>
                  </a:lnTo>
                  <a:lnTo>
                    <a:pt x="231450" y="99229"/>
                  </a:lnTo>
                  <a:lnTo>
                    <a:pt x="243974" y="147108"/>
                  </a:lnTo>
                  <a:lnTo>
                    <a:pt x="248412" y="200406"/>
                  </a:lnTo>
                  <a:lnTo>
                    <a:pt x="243974" y="253703"/>
                  </a:lnTo>
                  <a:lnTo>
                    <a:pt x="231450" y="301582"/>
                  </a:lnTo>
                  <a:lnTo>
                    <a:pt x="212026" y="342138"/>
                  </a:lnTo>
                  <a:lnTo>
                    <a:pt x="186887" y="373464"/>
                  </a:lnTo>
                  <a:lnTo>
                    <a:pt x="124206" y="400812"/>
                  </a:lnTo>
                  <a:lnTo>
                    <a:pt x="91193" y="393657"/>
                  </a:lnTo>
                  <a:lnTo>
                    <a:pt x="36385" y="342138"/>
                  </a:lnTo>
                  <a:lnTo>
                    <a:pt x="16961" y="301582"/>
                  </a:lnTo>
                  <a:lnTo>
                    <a:pt x="4437" y="253703"/>
                  </a:lnTo>
                  <a:lnTo>
                    <a:pt x="0" y="20040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8899" y="1406664"/>
              <a:ext cx="198881" cy="2278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0319" y="1331976"/>
              <a:ext cx="185928" cy="22555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93242" y="6460550"/>
            <a:ext cx="1527175" cy="3740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50" spc="5" dirty="0">
                <a:latin typeface="Microsoft JhengHei"/>
                <a:cs typeface="Microsoft JhengHei"/>
              </a:rPr>
              <a:t>高雄醫學大學</a:t>
            </a:r>
            <a:endParaRPr sz="1050">
              <a:latin typeface="Microsoft JhengHei"/>
              <a:cs typeface="Microsoft JhengHei"/>
            </a:endParaRPr>
          </a:p>
          <a:p>
            <a:pPr marL="15875">
              <a:lnSpc>
                <a:spcPct val="100000"/>
              </a:lnSpc>
              <a:spcBef>
                <a:spcPts val="309"/>
              </a:spcBef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Kaohsiung</a:t>
            </a: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Medical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University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7638" y="6628968"/>
            <a:ext cx="2565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25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756" y="143382"/>
            <a:ext cx="2965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月份各空調機房用電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情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形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518159"/>
            <a:ext cx="8601710" cy="5862955"/>
            <a:chOff x="179831" y="518159"/>
            <a:chExt cx="8601710" cy="5862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518159"/>
              <a:ext cx="8601456" cy="58628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7816" y="1411236"/>
              <a:ext cx="198882" cy="2278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9235" y="1336548"/>
              <a:ext cx="185927" cy="2255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3242" y="6460550"/>
            <a:ext cx="1527175" cy="3740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50" spc="5" dirty="0">
                <a:latin typeface="Microsoft JhengHei"/>
                <a:cs typeface="Microsoft JhengHei"/>
              </a:rPr>
              <a:t>高雄醫學大學</a:t>
            </a:r>
            <a:endParaRPr sz="1050">
              <a:latin typeface="Microsoft JhengHei"/>
              <a:cs typeface="Microsoft JhengHei"/>
            </a:endParaRPr>
          </a:p>
          <a:p>
            <a:pPr marL="15875">
              <a:lnSpc>
                <a:spcPct val="100000"/>
              </a:lnSpc>
              <a:spcBef>
                <a:spcPts val="309"/>
              </a:spcBef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Kaohsiung</a:t>
            </a: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Medical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University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7638" y="6628968"/>
            <a:ext cx="2565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26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756" y="143382"/>
            <a:ext cx="2965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月份各空調機房用電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情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形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530351"/>
            <a:ext cx="8641080" cy="5862955"/>
            <a:chOff x="251459" y="530351"/>
            <a:chExt cx="8641080" cy="5862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530351"/>
              <a:ext cx="8641080" cy="58628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16624" y="1412748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34290" y="0"/>
                  </a:moveTo>
                  <a:lnTo>
                    <a:pt x="11429" y="0"/>
                  </a:lnTo>
                  <a:lnTo>
                    <a:pt x="11429" y="22860"/>
                  </a:lnTo>
                  <a:lnTo>
                    <a:pt x="0" y="22860"/>
                  </a:lnTo>
                  <a:lnTo>
                    <a:pt x="22859" y="45719"/>
                  </a:lnTo>
                  <a:lnTo>
                    <a:pt x="45720" y="22860"/>
                  </a:lnTo>
                  <a:lnTo>
                    <a:pt x="34290" y="2286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6207" y="1482864"/>
              <a:ext cx="198882" cy="227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7627" y="1408176"/>
              <a:ext cx="185928" cy="22555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93242" y="6460550"/>
            <a:ext cx="1527175" cy="3740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50" spc="5" dirty="0">
                <a:latin typeface="Microsoft JhengHei"/>
                <a:cs typeface="Microsoft JhengHei"/>
              </a:rPr>
              <a:t>高雄醫學大學</a:t>
            </a:r>
            <a:endParaRPr sz="1050">
              <a:latin typeface="Microsoft JhengHei"/>
              <a:cs typeface="Microsoft JhengHei"/>
            </a:endParaRPr>
          </a:p>
          <a:p>
            <a:pPr marL="15875">
              <a:lnSpc>
                <a:spcPct val="100000"/>
              </a:lnSpc>
              <a:spcBef>
                <a:spcPts val="309"/>
              </a:spcBef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Kaohsiung</a:t>
            </a: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Medical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University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7638" y="6628968"/>
            <a:ext cx="2565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27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87667"/>
            <a:ext cx="9144000" cy="370840"/>
            <a:chOff x="0" y="6487667"/>
            <a:chExt cx="9144000" cy="370840"/>
          </a:xfrm>
        </p:grpSpPr>
        <p:sp>
          <p:nvSpPr>
            <p:cNvPr id="3" name="object 3"/>
            <p:cNvSpPr/>
            <p:nvPr/>
          </p:nvSpPr>
          <p:spPr>
            <a:xfrm>
              <a:off x="0" y="6487667"/>
              <a:ext cx="9144000" cy="210820"/>
            </a:xfrm>
            <a:custGeom>
              <a:avLst/>
              <a:gdLst/>
              <a:ahLst/>
              <a:cxnLst/>
              <a:rect l="l" t="t" r="r" b="b"/>
              <a:pathLst>
                <a:path w="9144000" h="210820">
                  <a:moveTo>
                    <a:pt x="0" y="210311"/>
                  </a:moveTo>
                  <a:lnTo>
                    <a:pt x="9144000" y="2103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10311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697979"/>
              <a:ext cx="9144000" cy="160020"/>
            </a:xfrm>
            <a:custGeom>
              <a:avLst/>
              <a:gdLst/>
              <a:ahLst/>
              <a:cxnLst/>
              <a:rect l="l" t="t" r="r" b="b"/>
              <a:pathLst>
                <a:path w="9144000" h="160020">
                  <a:moveTo>
                    <a:pt x="9144000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9144000" y="1600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9144000" cy="1371600"/>
            <a:chOff x="0" y="0"/>
            <a:chExt cx="9144000" cy="1371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0"/>
              <a:ext cx="8839200" cy="1295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1371600"/>
            </a:xfrm>
            <a:custGeom>
              <a:avLst/>
              <a:gdLst/>
              <a:ahLst/>
              <a:cxnLst/>
              <a:rect l="l" t="t" r="r" b="b"/>
              <a:pathLst>
                <a:path w="9144000" h="1371600">
                  <a:moveTo>
                    <a:pt x="9144000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9144000" y="1371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466331"/>
            <a:ext cx="391668" cy="39166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1756" y="143382"/>
            <a:ext cx="2965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月份各空調機房用電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情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形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1459" y="518159"/>
            <a:ext cx="8712835" cy="5862955"/>
            <a:chOff x="251459" y="518159"/>
            <a:chExt cx="8712835" cy="586295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518159"/>
              <a:ext cx="8712708" cy="58628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9" y="1411236"/>
              <a:ext cx="198882" cy="2278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16980" y="1336548"/>
              <a:ext cx="185927" cy="22555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187958" y="909066"/>
            <a:ext cx="5648325" cy="370840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  <a:tabLst>
                <a:tab pos="4358640" algn="l"/>
              </a:tabLst>
            </a:pPr>
            <a:r>
              <a:rPr sz="1800" spc="-5" dirty="0">
                <a:latin typeface="Microsoft JhengHei"/>
                <a:cs typeface="Microsoft JhengHei"/>
              </a:rPr>
              <a:t>四大樓空調當日最高用電</a:t>
            </a:r>
            <a:r>
              <a:rPr sz="1800" dirty="0">
                <a:latin typeface="Microsoft JhengHei"/>
                <a:cs typeface="Microsoft JhengHei"/>
              </a:rPr>
              <a:t>比</a:t>
            </a:r>
            <a:r>
              <a:rPr sz="1800" spc="65" dirty="0">
                <a:latin typeface="Microsoft JhengHei"/>
                <a:cs typeface="Microsoft JhengHei"/>
              </a:rPr>
              <a:t> </a:t>
            </a:r>
            <a:r>
              <a:rPr sz="1800" spc="-10" dirty="0">
                <a:latin typeface="Arial MT"/>
                <a:cs typeface="Arial MT"/>
              </a:rPr>
              <a:t>15353: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7476:	6181: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2359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3242" y="6460550"/>
            <a:ext cx="1527175" cy="3740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50" spc="5" dirty="0">
                <a:latin typeface="Microsoft JhengHei"/>
                <a:cs typeface="Microsoft JhengHei"/>
              </a:rPr>
              <a:t>高雄醫學大學</a:t>
            </a:r>
            <a:endParaRPr sz="1050">
              <a:latin typeface="Microsoft JhengHei"/>
              <a:cs typeface="Microsoft JhengHei"/>
            </a:endParaRPr>
          </a:p>
          <a:p>
            <a:pPr marL="15875">
              <a:lnSpc>
                <a:spcPct val="100000"/>
              </a:lnSpc>
              <a:spcBef>
                <a:spcPts val="309"/>
              </a:spcBef>
            </a:pPr>
            <a:r>
              <a:rPr sz="900" dirty="0">
                <a:solidFill>
                  <a:srgbClr val="FFFFFF"/>
                </a:solidFill>
                <a:latin typeface="Arial MT"/>
                <a:cs typeface="Arial MT"/>
              </a:rPr>
              <a:t>Kaohsiung</a:t>
            </a:r>
            <a:r>
              <a:rPr sz="9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Medical</a:t>
            </a:r>
            <a:r>
              <a:rPr sz="9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 MT"/>
                <a:cs typeface="Arial MT"/>
              </a:rPr>
              <a:t>University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87638" y="6628968"/>
            <a:ext cx="2565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28</a:t>
            </a:fld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6361277"/>
            <a:ext cx="224345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  <a:tabLst>
                <a:tab pos="1257300" algn="l"/>
              </a:tabLst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	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6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7828" y="4636008"/>
            <a:ext cx="7769859" cy="2174875"/>
            <a:chOff x="147828" y="4636008"/>
            <a:chExt cx="7769859" cy="2174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28" y="6380988"/>
              <a:ext cx="428244" cy="4297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5028" y="4636008"/>
              <a:ext cx="3502152" cy="17434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99132" y="5545836"/>
              <a:ext cx="2184400" cy="523240"/>
            </a:xfrm>
            <a:custGeom>
              <a:avLst/>
              <a:gdLst/>
              <a:ahLst/>
              <a:cxnLst/>
              <a:rect l="l" t="t" r="r" b="b"/>
              <a:pathLst>
                <a:path w="2184400" h="523239">
                  <a:moveTo>
                    <a:pt x="1922526" y="0"/>
                  </a:moveTo>
                  <a:lnTo>
                    <a:pt x="1922526" y="130682"/>
                  </a:lnTo>
                  <a:lnTo>
                    <a:pt x="0" y="130682"/>
                  </a:lnTo>
                  <a:lnTo>
                    <a:pt x="0" y="392048"/>
                  </a:lnTo>
                  <a:lnTo>
                    <a:pt x="1922526" y="392048"/>
                  </a:lnTo>
                  <a:lnTo>
                    <a:pt x="1922526" y="522731"/>
                  </a:lnTo>
                  <a:lnTo>
                    <a:pt x="2183892" y="261365"/>
                  </a:lnTo>
                  <a:lnTo>
                    <a:pt x="19225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9132" y="5545836"/>
              <a:ext cx="2184400" cy="523240"/>
            </a:xfrm>
            <a:custGeom>
              <a:avLst/>
              <a:gdLst/>
              <a:ahLst/>
              <a:cxnLst/>
              <a:rect l="l" t="t" r="r" b="b"/>
              <a:pathLst>
                <a:path w="2184400" h="523239">
                  <a:moveTo>
                    <a:pt x="0" y="130682"/>
                  </a:moveTo>
                  <a:lnTo>
                    <a:pt x="1922526" y="130682"/>
                  </a:lnTo>
                  <a:lnTo>
                    <a:pt x="1922526" y="0"/>
                  </a:lnTo>
                  <a:lnTo>
                    <a:pt x="2183892" y="261365"/>
                  </a:lnTo>
                  <a:lnTo>
                    <a:pt x="1922526" y="522731"/>
                  </a:lnTo>
                  <a:lnTo>
                    <a:pt x="1922526" y="392048"/>
                  </a:lnTo>
                  <a:lnTo>
                    <a:pt x="0" y="392048"/>
                  </a:lnTo>
                  <a:lnTo>
                    <a:pt x="0" y="130682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58134" y="6520992"/>
            <a:ext cx="13976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8588" y="6520992"/>
            <a:ext cx="635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0841" y="6520992"/>
            <a:ext cx="6350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73937" y="252171"/>
            <a:ext cx="3348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5" dirty="0">
                <a:latin typeface="Microsoft JhengHei"/>
                <a:cs typeface="Microsoft JhengHei"/>
              </a:rPr>
              <a:t>冰</a:t>
            </a:r>
            <a:r>
              <a:rPr sz="4400" b="1" spc="-60" dirty="0">
                <a:latin typeface="Microsoft JhengHei"/>
                <a:cs typeface="Microsoft JhengHei"/>
              </a:rPr>
              <a:t>水</a:t>
            </a:r>
            <a:r>
              <a:rPr sz="4400" b="1" spc="-45" dirty="0">
                <a:latin typeface="Microsoft JhengHei"/>
                <a:cs typeface="Microsoft JhengHei"/>
              </a:rPr>
              <a:t>主</a:t>
            </a:r>
            <a:r>
              <a:rPr sz="4400" b="1" spc="-60" dirty="0">
                <a:latin typeface="Microsoft JhengHei"/>
                <a:cs typeface="Microsoft JhengHei"/>
              </a:rPr>
              <a:t>機</a:t>
            </a:r>
            <a:r>
              <a:rPr sz="4400" b="1" spc="-45" dirty="0">
                <a:latin typeface="Microsoft JhengHei"/>
                <a:cs typeface="Microsoft JhengHei"/>
              </a:rPr>
              <a:t>管</a:t>
            </a:r>
            <a:r>
              <a:rPr sz="4400" b="1" spc="5" dirty="0">
                <a:latin typeface="Microsoft JhengHei"/>
                <a:cs typeface="Microsoft JhengHei"/>
              </a:rPr>
              <a:t>理</a:t>
            </a:r>
            <a:endParaRPr sz="4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95233" y="6518554"/>
            <a:ext cx="236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29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7884" y="2042286"/>
            <a:ext cx="1257300" cy="228600"/>
          </a:xfrm>
          <a:custGeom>
            <a:avLst/>
            <a:gdLst/>
            <a:ahLst/>
            <a:cxnLst/>
            <a:rect l="l" t="t" r="r" b="b"/>
            <a:pathLst>
              <a:path w="1257300" h="228600">
                <a:moveTo>
                  <a:pt x="1257236" y="0"/>
                </a:moveTo>
                <a:lnTo>
                  <a:pt x="1028636" y="0"/>
                </a:lnTo>
                <a:lnTo>
                  <a:pt x="914400" y="0"/>
                </a:lnTo>
                <a:lnTo>
                  <a:pt x="0" y="0"/>
                </a:lnTo>
                <a:lnTo>
                  <a:pt x="0" y="228600"/>
                </a:lnTo>
                <a:lnTo>
                  <a:pt x="914336" y="228600"/>
                </a:lnTo>
                <a:lnTo>
                  <a:pt x="1028636" y="228600"/>
                </a:lnTo>
                <a:lnTo>
                  <a:pt x="1257236" y="228600"/>
                </a:lnTo>
                <a:lnTo>
                  <a:pt x="12572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1583" y="1265656"/>
            <a:ext cx="527685" cy="6838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72415" indent="-273050">
              <a:lnSpc>
                <a:spcPct val="100000"/>
              </a:lnSpc>
              <a:spcBef>
                <a:spcPts val="290"/>
              </a:spcBef>
              <a:buSzPct val="110000"/>
              <a:buFont typeface="Wingdings"/>
              <a:buChar char=""/>
              <a:tabLst>
                <a:tab pos="27305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檢</a:t>
            </a:r>
            <a:endParaRPr sz="2000">
              <a:latin typeface="Microsoft JhengHei"/>
              <a:cs typeface="Microsoft JhengHei"/>
            </a:endParaRPr>
          </a:p>
          <a:p>
            <a:pPr marL="272415">
              <a:lnSpc>
                <a:spcPct val="100000"/>
              </a:lnSpc>
              <a:spcBef>
                <a:spcPts val="190"/>
              </a:spcBef>
            </a:pPr>
            <a:r>
              <a:rPr sz="2000" b="1" spc="295" dirty="0">
                <a:solidFill>
                  <a:srgbClr val="0000CC"/>
                </a:solidFill>
                <a:latin typeface="Microsoft JhengHei"/>
                <a:cs typeface="Microsoft JhengHei"/>
              </a:rPr>
              <a:t>(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81216" y="737616"/>
            <a:ext cx="2171700" cy="291465"/>
          </a:xfrm>
          <a:prstGeom prst="rect">
            <a:avLst/>
          </a:prstGeom>
          <a:solidFill>
            <a:srgbClr val="F15215"/>
          </a:solidFill>
        </p:spPr>
        <p:txBody>
          <a:bodyPr vert="horz" wrap="square" lIns="0" tIns="15240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120"/>
              </a:spcBef>
            </a:pPr>
            <a:r>
              <a:rPr sz="1600" spc="5" dirty="0">
                <a:solidFill>
                  <a:srgbClr val="FFFFFF"/>
                </a:solidFill>
                <a:latin typeface="SimSun"/>
                <a:cs typeface="SimSun"/>
              </a:rPr>
              <a:t>本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校冰</a:t>
            </a:r>
            <a:r>
              <a:rPr sz="1600" spc="5" dirty="0">
                <a:solidFill>
                  <a:srgbClr val="FFFFFF"/>
                </a:solidFill>
                <a:latin typeface="SimSun"/>
                <a:cs typeface="SimSun"/>
              </a:rPr>
              <a:t>機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效率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3572" y="3517826"/>
            <a:ext cx="553085" cy="6838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285"/>
              </a:spcBef>
              <a:buSzPct val="110000"/>
              <a:buFont typeface="Wingdings"/>
              <a:buChar char=""/>
              <a:tabLst>
                <a:tab pos="28575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汰</a:t>
            </a:r>
            <a:endParaRPr sz="2000">
              <a:latin typeface="Microsoft JhengHei"/>
              <a:cs typeface="Microsoft JhengHei"/>
            </a:endParaRPr>
          </a:p>
          <a:p>
            <a:pPr marL="285115">
              <a:lnSpc>
                <a:spcPct val="100000"/>
              </a:lnSpc>
              <a:spcBef>
                <a:spcPts val="195"/>
              </a:spcBef>
            </a:pPr>
            <a:r>
              <a:rPr sz="2000" b="1" spc="5" dirty="0">
                <a:solidFill>
                  <a:srgbClr val="0000CC"/>
                </a:solidFill>
                <a:latin typeface="Microsoft JhengHei"/>
                <a:cs typeface="Microsoft JhengHei"/>
              </a:rPr>
              <a:t>測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368" y="4201414"/>
            <a:ext cx="2440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35" dirty="0">
                <a:solidFill>
                  <a:srgbClr val="0000CC"/>
                </a:solidFill>
                <a:latin typeface="Microsoft JhengHei"/>
                <a:cs typeface="Microsoft JhengHei"/>
              </a:rPr>
              <a:t>(COP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數值低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者</a:t>
            </a:r>
            <a:r>
              <a:rPr sz="2000" b="1" spc="285" dirty="0">
                <a:solidFill>
                  <a:srgbClr val="0000CC"/>
                </a:solidFill>
                <a:latin typeface="Microsoft JhengHei"/>
                <a:cs typeface="Microsoft JhengHei"/>
              </a:rPr>
              <a:t>)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為優先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71415" y="4354067"/>
            <a:ext cx="3573779" cy="238125"/>
          </a:xfrm>
          <a:prstGeom prst="rect">
            <a:avLst/>
          </a:prstGeom>
          <a:solidFill>
            <a:srgbClr val="F15215"/>
          </a:solidFill>
        </p:spPr>
        <p:txBody>
          <a:bodyPr vert="horz" wrap="square" lIns="0" tIns="0" rIns="0" bIns="0" rtlCol="0">
            <a:spAutoFit/>
          </a:bodyPr>
          <a:lstStyle/>
          <a:p>
            <a:pPr marL="212090">
              <a:lnSpc>
                <a:spcPts val="1839"/>
              </a:lnSpc>
            </a:pPr>
            <a:r>
              <a:rPr sz="1600" spc="5" dirty="0">
                <a:solidFill>
                  <a:srgbClr val="FFFFFF"/>
                </a:solidFill>
                <a:latin typeface="SimSun"/>
                <a:cs typeface="SimSun"/>
              </a:rPr>
              <a:t>能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源局</a:t>
            </a:r>
            <a:r>
              <a:rPr sz="1600" spc="-2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冰</a:t>
            </a:r>
            <a:r>
              <a:rPr sz="1600" spc="5" dirty="0">
                <a:solidFill>
                  <a:srgbClr val="FFFFFF"/>
                </a:solidFill>
                <a:latin typeface="SimSun"/>
                <a:cs typeface="SimSun"/>
              </a:rPr>
              <a:t>機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效率</a:t>
            </a:r>
            <a:r>
              <a:rPr sz="1600" spc="-2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最</a:t>
            </a:r>
            <a:r>
              <a:rPr sz="1600" spc="5" dirty="0">
                <a:solidFill>
                  <a:srgbClr val="FFFFFF"/>
                </a:solidFill>
                <a:latin typeface="SimSun"/>
                <a:cs typeface="SimSun"/>
              </a:rPr>
              <a:t>低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標</a:t>
            </a:r>
            <a:r>
              <a:rPr sz="1600" spc="10" dirty="0">
                <a:solidFill>
                  <a:srgbClr val="FFFFFF"/>
                </a:solidFill>
                <a:latin typeface="SimSun"/>
                <a:cs typeface="SimSun"/>
              </a:rPr>
              <a:t>準</a:t>
            </a:r>
            <a:r>
              <a:rPr sz="1600" spc="-10" dirty="0">
                <a:solidFill>
                  <a:srgbClr val="FFFFFF"/>
                </a:solidFill>
                <a:latin typeface="SimSun"/>
                <a:cs typeface="SimSun"/>
              </a:rPr>
              <a:t>(109</a:t>
            </a:r>
            <a:r>
              <a:rPr sz="1600" spc="-5" dirty="0">
                <a:solidFill>
                  <a:srgbClr val="FFFFFF"/>
                </a:solidFill>
                <a:latin typeface="SimSun"/>
                <a:cs typeface="SimSun"/>
              </a:rPr>
              <a:t>年)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5342" y="5649264"/>
            <a:ext cx="173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SimSun"/>
                <a:cs typeface="SimSun"/>
              </a:rPr>
              <a:t>COP數字愈高愈好</a:t>
            </a:r>
            <a:endParaRPr sz="1800">
              <a:latin typeface="SimSun"/>
              <a:cs typeface="SimSu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564635" y="2721864"/>
            <a:ext cx="817880" cy="523240"/>
            <a:chOff x="3564635" y="2721864"/>
            <a:chExt cx="817880" cy="52324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8431" y="2944368"/>
              <a:ext cx="163702" cy="762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572255" y="2729484"/>
              <a:ext cx="646430" cy="508000"/>
            </a:xfrm>
            <a:custGeom>
              <a:avLst/>
              <a:gdLst/>
              <a:ahLst/>
              <a:cxnLst/>
              <a:rect l="l" t="t" r="r" b="b"/>
              <a:pathLst>
                <a:path w="646429" h="508000">
                  <a:moveTo>
                    <a:pt x="0" y="507491"/>
                  </a:moveTo>
                  <a:lnTo>
                    <a:pt x="646176" y="507491"/>
                  </a:lnTo>
                  <a:lnTo>
                    <a:pt x="646176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15240">
              <a:solidFill>
                <a:srgbClr val="28C4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894588" y="1059497"/>
          <a:ext cx="8229589" cy="3297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5520"/>
                <a:gridCol w="399414"/>
                <a:gridCol w="210820"/>
                <a:gridCol w="200025"/>
                <a:gridCol w="211454"/>
                <a:gridCol w="168275"/>
                <a:gridCol w="200025"/>
                <a:gridCol w="170179"/>
                <a:gridCol w="234314"/>
                <a:gridCol w="250190"/>
                <a:gridCol w="233679"/>
                <a:gridCol w="97789"/>
                <a:gridCol w="516254"/>
                <a:gridCol w="99060"/>
                <a:gridCol w="148590"/>
                <a:gridCol w="325754"/>
                <a:gridCol w="149859"/>
                <a:gridCol w="140334"/>
                <a:gridCol w="262890"/>
                <a:gridCol w="140970"/>
                <a:gridCol w="140334"/>
                <a:gridCol w="262890"/>
                <a:gridCol w="140970"/>
              </a:tblGrid>
              <a:tr h="238823">
                <a:tc rowSpan="19">
                  <a:txBody>
                    <a:bodyPr/>
                    <a:lstStyle/>
                    <a:p>
                      <a:pPr marR="1115695" indent="127635">
                        <a:lnSpc>
                          <a:spcPct val="108000"/>
                        </a:lnSpc>
                        <a:spcBef>
                          <a:spcPts val="1670"/>
                        </a:spcBef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測冰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水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主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機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用電效率 如右表</a:t>
                      </a:r>
                      <a:r>
                        <a:rPr sz="2000" b="1" spc="29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213360" indent="-285115">
                        <a:lnSpc>
                          <a:spcPct val="100000"/>
                        </a:lnSpc>
                        <a:spcBef>
                          <a:spcPts val="405"/>
                        </a:spcBef>
                        <a:buSzPct val="108333"/>
                        <a:buFont typeface="Wingdings"/>
                        <a:buChar char=""/>
                        <a:tabLst>
                          <a:tab pos="213360" algn="l"/>
                        </a:tabLst>
                      </a:pPr>
                      <a:r>
                        <a:rPr sz="1800" b="1" dirty="0">
                          <a:solidFill>
                            <a:srgbClr val="0033CC"/>
                          </a:solidFill>
                          <a:latin typeface="Microsoft JhengHei"/>
                          <a:cs typeface="Microsoft JhengHei"/>
                        </a:rPr>
                        <a:t>新採購</a:t>
                      </a:r>
                      <a:r>
                        <a:rPr sz="1800" b="1" spc="-10" dirty="0">
                          <a:solidFill>
                            <a:srgbClr val="0033CC"/>
                          </a:solidFill>
                          <a:latin typeface="Microsoft JhengHei"/>
                          <a:cs typeface="Microsoft JhengHei"/>
                        </a:rPr>
                        <a:t>：</a:t>
                      </a:r>
                      <a:r>
                        <a:rPr sz="1800" b="1" spc="-5" dirty="0">
                          <a:solidFill>
                            <a:srgbClr val="0033CC"/>
                          </a:solidFill>
                          <a:latin typeface="Microsoft JhengHei"/>
                          <a:cs typeface="Microsoft JhengHei"/>
                        </a:rPr>
                        <a:t>2</a:t>
                      </a:r>
                      <a:r>
                        <a:rPr sz="1800" b="1" dirty="0">
                          <a:solidFill>
                            <a:srgbClr val="0033CC"/>
                          </a:solidFill>
                          <a:latin typeface="Microsoft JhengHei"/>
                          <a:cs typeface="Microsoft JhengHei"/>
                        </a:rPr>
                        <a:t>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212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dirty="0">
                          <a:latin typeface="SimSun"/>
                          <a:cs typeface="SimSun"/>
                        </a:rPr>
                        <a:t>(</a:t>
                      </a:r>
                      <a:r>
                        <a:rPr sz="1600" spc="-5" dirty="0">
                          <a:latin typeface="SimSun"/>
                          <a:cs typeface="SimSun"/>
                        </a:rPr>
                        <a:t>符</a:t>
                      </a:r>
                      <a:r>
                        <a:rPr sz="1600" spc="10" dirty="0">
                          <a:latin typeface="SimSun"/>
                          <a:cs typeface="SimSun"/>
                        </a:rPr>
                        <a:t>合</a:t>
                      </a:r>
                      <a:r>
                        <a:rPr sz="1600" spc="-5" dirty="0">
                          <a:latin typeface="SimSun"/>
                          <a:cs typeface="SimSun"/>
                        </a:rPr>
                        <a:t>能源</a:t>
                      </a:r>
                      <a:r>
                        <a:rPr sz="1600" dirty="0">
                          <a:latin typeface="SimSun"/>
                          <a:cs typeface="SimSun"/>
                        </a:rPr>
                        <a:t>局</a:t>
                      </a:r>
                      <a:r>
                        <a:rPr sz="1600" spc="-15" dirty="0">
                          <a:latin typeface="SimSun"/>
                          <a:cs typeface="SimSun"/>
                        </a:rPr>
                        <a:t>3</a:t>
                      </a:r>
                      <a:r>
                        <a:rPr sz="1600" spc="-5" dirty="0">
                          <a:latin typeface="SimSun"/>
                          <a:cs typeface="SimSun"/>
                        </a:rPr>
                        <a:t>級</a:t>
                      </a:r>
                      <a:r>
                        <a:rPr sz="1600" spc="5" dirty="0">
                          <a:latin typeface="SimSun"/>
                          <a:cs typeface="SimSun"/>
                        </a:rPr>
                        <a:t>標</a:t>
                      </a:r>
                      <a:r>
                        <a:rPr sz="1600" spc="-5" dirty="0">
                          <a:latin typeface="SimSun"/>
                          <a:cs typeface="SimSun"/>
                        </a:rPr>
                        <a:t>準)</a:t>
                      </a:r>
                      <a:endParaRPr sz="1600">
                        <a:latin typeface="SimSun"/>
                        <a:cs typeface="SimSun"/>
                      </a:endParaRPr>
                    </a:p>
                    <a:p>
                      <a:pPr marL="213360" marR="291465" indent="-213360">
                        <a:lnSpc>
                          <a:spcPct val="85700"/>
                        </a:lnSpc>
                        <a:spcBef>
                          <a:spcPts val="840"/>
                        </a:spcBef>
                        <a:buSzPct val="108333"/>
                        <a:buFont typeface="Wingdings"/>
                        <a:buChar char=""/>
                        <a:tabLst>
                          <a:tab pos="213360" algn="l"/>
                          <a:tab pos="2769235" algn="l"/>
                        </a:tabLst>
                      </a:pPr>
                      <a:r>
                        <a:rPr sz="2700" b="1" baseline="1543" dirty="0">
                          <a:solidFill>
                            <a:srgbClr val="0033CC"/>
                          </a:solidFill>
                          <a:latin typeface="Microsoft JhengHei"/>
                          <a:cs typeface="Microsoft JhengHei"/>
                        </a:rPr>
                        <a:t>效率較差</a:t>
                      </a:r>
                      <a:r>
                        <a:rPr sz="2700" b="1" spc="-15" baseline="1543" dirty="0">
                          <a:solidFill>
                            <a:srgbClr val="0033CC"/>
                          </a:solidFill>
                          <a:latin typeface="Microsoft JhengHei"/>
                          <a:cs typeface="Microsoft JhengHei"/>
                        </a:rPr>
                        <a:t>：</a:t>
                      </a:r>
                      <a:r>
                        <a:rPr sz="2700" b="1" baseline="1543" dirty="0">
                          <a:solidFill>
                            <a:srgbClr val="0033CC"/>
                          </a:solidFill>
                          <a:latin typeface="Microsoft JhengHei"/>
                          <a:cs typeface="Microsoft JhengHei"/>
                        </a:rPr>
                        <a:t>3台	</a:t>
                      </a:r>
                      <a:r>
                        <a:rPr sz="900" dirty="0">
                          <a:latin typeface="SimSun"/>
                          <a:cs typeface="SimSun"/>
                        </a:rPr>
                        <a:t>學生宿舍 圖書館</a:t>
                      </a:r>
                      <a:endParaRPr sz="900">
                        <a:latin typeface="SimSun"/>
                        <a:cs typeface="SimSun"/>
                      </a:endParaRPr>
                    </a:p>
                    <a:p>
                      <a:pPr marL="591185" lvl="1" indent="-285750">
                        <a:lnSpc>
                          <a:spcPts val="1605"/>
                        </a:lnSpc>
                        <a:buSzPct val="109375"/>
                        <a:buFont typeface="Wingdings"/>
                        <a:buChar char=""/>
                        <a:tabLst>
                          <a:tab pos="591820" algn="l"/>
                          <a:tab pos="2769235" algn="l"/>
                        </a:tabLst>
                      </a:pPr>
                      <a:r>
                        <a:rPr sz="1600" spc="5" dirty="0">
                          <a:latin typeface="SimSun"/>
                          <a:cs typeface="SimSun"/>
                        </a:rPr>
                        <a:t>減</a:t>
                      </a:r>
                      <a:r>
                        <a:rPr sz="1600" spc="-5" dirty="0">
                          <a:latin typeface="SimSun"/>
                          <a:cs typeface="SimSun"/>
                        </a:rPr>
                        <a:t>少開</a:t>
                      </a:r>
                      <a:r>
                        <a:rPr sz="1600" spc="5" dirty="0">
                          <a:latin typeface="SimSun"/>
                          <a:cs typeface="SimSun"/>
                        </a:rPr>
                        <a:t>啟</a:t>
                      </a:r>
                      <a:r>
                        <a:rPr sz="1600" spc="-5" dirty="0">
                          <a:latin typeface="SimSun"/>
                          <a:cs typeface="SimSun"/>
                        </a:rPr>
                        <a:t>、效能</a:t>
                      </a:r>
                      <a:r>
                        <a:rPr sz="1600" spc="5" dirty="0">
                          <a:latin typeface="SimSun"/>
                          <a:cs typeface="SimSun"/>
                        </a:rPr>
                        <a:t>恢</a:t>
                      </a:r>
                      <a:r>
                        <a:rPr sz="1600" spc="-5" dirty="0">
                          <a:latin typeface="SimSun"/>
                          <a:cs typeface="SimSun"/>
                        </a:rPr>
                        <a:t>復	</a:t>
                      </a:r>
                      <a:r>
                        <a:rPr sz="1350" baseline="24691" dirty="0">
                          <a:latin typeface="SimSun"/>
                          <a:cs typeface="SimSun"/>
                        </a:rPr>
                        <a:t>勵學大樓</a:t>
                      </a:r>
                      <a:endParaRPr sz="1350" baseline="24691">
                        <a:latin typeface="SimSun"/>
                        <a:cs typeface="SimSu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舊換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新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原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則</a:t>
                      </a:r>
                      <a:r>
                        <a:rPr sz="2000" b="1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，依量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spc="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所</a:t>
                      </a:r>
                      <a:r>
                        <a:rPr sz="2000" b="1" spc="-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得</a:t>
                      </a:r>
                      <a:r>
                        <a:rPr sz="2000" b="1" spc="-10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之</a:t>
                      </a:r>
                      <a:r>
                        <a:rPr sz="2000" b="1" spc="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效</a:t>
                      </a:r>
                      <a:r>
                        <a:rPr sz="2000" b="1" spc="-1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率</a:t>
                      </a:r>
                      <a:r>
                        <a:rPr sz="2000" b="1" spc="5" dirty="0">
                          <a:solidFill>
                            <a:srgbClr val="0000CC"/>
                          </a:solidFill>
                          <a:latin typeface="Microsoft JhengHei"/>
                          <a:cs typeface="Microsoft JhengHei"/>
                        </a:rPr>
                        <a:t>低者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10" dirty="0">
                          <a:latin typeface="Microsoft JhengHei"/>
                          <a:cs typeface="Microsoft JhengHei"/>
                        </a:rPr>
                        <a:t>大樓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5" dirty="0">
                          <a:latin typeface="Microsoft JhengHei"/>
                          <a:cs typeface="Microsoft JhengHei"/>
                        </a:rPr>
                        <a:t>設</a:t>
                      </a:r>
                      <a:r>
                        <a:rPr sz="1000" b="1" spc="-5" dirty="0">
                          <a:latin typeface="Microsoft JhengHei"/>
                          <a:cs typeface="Microsoft JhengHei"/>
                        </a:rPr>
                        <a:t>備編號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10" dirty="0">
                          <a:latin typeface="Microsoft JhengHei"/>
                          <a:cs typeface="Microsoft JhengHei"/>
                        </a:rPr>
                        <a:t>容</a:t>
                      </a:r>
                      <a:r>
                        <a:rPr sz="1000" b="1" dirty="0">
                          <a:latin typeface="Microsoft JhengHei"/>
                          <a:cs typeface="Microsoft JhengHei"/>
                        </a:rPr>
                        <a:t>量</a:t>
                      </a:r>
                      <a:r>
                        <a:rPr sz="1000" b="1" spc="5" dirty="0">
                          <a:latin typeface="Microsoft JhengHei"/>
                          <a:cs typeface="Microsoft JhengHei"/>
                        </a:rPr>
                        <a:t>(R</a:t>
                      </a:r>
                      <a:r>
                        <a:rPr sz="1000" b="1" spc="-10" dirty="0">
                          <a:latin typeface="Microsoft JhengHei"/>
                          <a:cs typeface="Microsoft JhengHei"/>
                        </a:rPr>
                        <a:t>T</a:t>
                      </a:r>
                      <a:r>
                        <a:rPr sz="1000" b="1" dirty="0">
                          <a:latin typeface="Microsoft JhengHei"/>
                          <a:cs typeface="Microsoft JhengHei"/>
                        </a:rPr>
                        <a:t>)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000" b="1" spc="5" dirty="0">
                          <a:latin typeface="Microsoft JhengHei"/>
                          <a:cs typeface="Microsoft JhengHei"/>
                        </a:rPr>
                        <a:t>容</a:t>
                      </a:r>
                      <a:r>
                        <a:rPr sz="1000" b="1" spc="-5" dirty="0">
                          <a:latin typeface="Microsoft JhengHei"/>
                          <a:cs typeface="Microsoft JhengHei"/>
                        </a:rPr>
                        <a:t>量</a:t>
                      </a:r>
                      <a:r>
                        <a:rPr sz="1000" b="1" spc="-80" dirty="0">
                          <a:latin typeface="Microsoft JhengHei"/>
                          <a:cs typeface="Microsoft JhengHei"/>
                        </a:rPr>
                        <a:t>(kW)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10" dirty="0">
                          <a:latin typeface="Microsoft JhengHei"/>
                          <a:cs typeface="Microsoft JhengHei"/>
                        </a:rPr>
                        <a:t>型式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10" dirty="0">
                          <a:latin typeface="Microsoft JhengHei"/>
                          <a:cs typeface="Microsoft JhengHei"/>
                        </a:rPr>
                        <a:t>冷媒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204" dirty="0">
                          <a:latin typeface="Microsoft JhengHei"/>
                          <a:cs typeface="Microsoft JhengHei"/>
                        </a:rPr>
                        <a:t>COP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10" dirty="0">
                          <a:latin typeface="Microsoft JhengHei"/>
                          <a:cs typeface="Microsoft JhengHei"/>
                        </a:rPr>
                        <a:t>備註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3025" marR="61594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濟世 大樓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CH1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300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65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1055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trike="sngStrike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60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R11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4445" algn="ctr">
                        <a:lnSpc>
                          <a:spcPts val="1160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--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875">
                        <a:lnSpc>
                          <a:spcPts val="1160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除役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CH2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300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65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1055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trike="sngStrike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60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R11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ts val="1165"/>
                        </a:lnSpc>
                      </a:pPr>
                      <a:r>
                        <a:rPr sz="1000" strike="sngStrike" dirty="0">
                          <a:latin typeface="SimSun"/>
                          <a:cs typeface="SimSun"/>
                        </a:rPr>
                        <a:t>--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65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除役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38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CH3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250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21590"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879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變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頻磁浮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R13</a:t>
                      </a:r>
                      <a:r>
                        <a:rPr sz="1000" spc="-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4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6.12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1000" b="1" spc="1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換新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4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CH4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4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200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5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703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9060">
                        <a:lnSpc>
                          <a:spcPts val="1145"/>
                        </a:lnSpc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變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頻螺旋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4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5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4.63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CH5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300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1055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螺旋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4.29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07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 marL="8890" marR="12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醫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學研 </a:t>
                      </a:r>
                      <a:r>
                        <a:rPr sz="1000" spc="10" dirty="0">
                          <a:latin typeface="SimSun"/>
                          <a:cs typeface="SimSun"/>
                        </a:rPr>
                        <a:t>究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大樓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CH1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400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1406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變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頻磁浮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R13</a:t>
                      </a:r>
                      <a:r>
                        <a:rPr sz="1000" spc="-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4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6.48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65"/>
                        </a:lnSpc>
                      </a:pPr>
                      <a:r>
                        <a:rPr sz="1000" b="1" u="sng" spc="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Microsoft JhengHei"/>
                          <a:cs typeface="Microsoft JhengHei"/>
                        </a:rPr>
                        <a:t>換新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31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300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1055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70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8224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R123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5.33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160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563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螺旋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R22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5.49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" marR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第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一教 </a:t>
                      </a:r>
                      <a:r>
                        <a:rPr sz="1000" spc="10" dirty="0">
                          <a:latin typeface="SimSun"/>
                          <a:cs typeface="SimSun"/>
                        </a:rPr>
                        <a:t>學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大樓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CH1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450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1582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5.58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450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1582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5.67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300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1055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5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5.49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CH4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150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527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pc="1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螺旋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6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R22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74625">
                        <a:lnSpc>
                          <a:spcPts val="1170"/>
                        </a:lnSpc>
                      </a:pPr>
                      <a:r>
                        <a:rPr sz="1000" b="1" spc="2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3.7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CH5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0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150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527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0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螺旋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810" algn="ctr">
                        <a:lnSpc>
                          <a:spcPts val="1160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R22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b="1" spc="-1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4.19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" marR="127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國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際學 </a:t>
                      </a:r>
                      <a:r>
                        <a:rPr sz="1000" spc="10" dirty="0">
                          <a:latin typeface="SimSun"/>
                          <a:cs typeface="SimSun"/>
                        </a:rPr>
                        <a:t>術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研究 </a:t>
                      </a:r>
                      <a:r>
                        <a:rPr sz="1000" spc="5" dirty="0">
                          <a:latin typeface="SimSun"/>
                          <a:cs typeface="SimSun"/>
                        </a:rPr>
                        <a:t>大樓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CH1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1758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9060">
                        <a:lnSpc>
                          <a:spcPts val="1165"/>
                        </a:lnSpc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變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頻離心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5.67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1758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5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5.33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CH3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1758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5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5.02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CH4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5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1758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5"/>
                        </a:lnSpc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離心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5.58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19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120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CH5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68910">
                        <a:lnSpc>
                          <a:spcPts val="1165"/>
                        </a:lnSpc>
                      </a:pPr>
                      <a:r>
                        <a:rPr sz="10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300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19075">
                        <a:lnSpc>
                          <a:spcPts val="1170"/>
                        </a:lnSpc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1055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5425">
                        <a:lnSpc>
                          <a:spcPts val="1165"/>
                        </a:lnSpc>
                      </a:pPr>
                      <a:r>
                        <a:rPr sz="1000" spc="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螺旋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50495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SimSun"/>
                          <a:cs typeface="SimSun"/>
                        </a:rPr>
                        <a:t>R134a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2240">
                        <a:lnSpc>
                          <a:spcPts val="1170"/>
                        </a:lnSpc>
                      </a:pPr>
                      <a:r>
                        <a:rPr sz="1000" b="1" spc="-1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4.40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3895344" y="4024121"/>
            <a:ext cx="490855" cy="330835"/>
          </a:xfrm>
          <a:custGeom>
            <a:avLst/>
            <a:gdLst/>
            <a:ahLst/>
            <a:cxnLst/>
            <a:rect l="l" t="t" r="r" b="b"/>
            <a:pathLst>
              <a:path w="490854" h="330835">
                <a:moveTo>
                  <a:pt x="42163" y="256794"/>
                </a:moveTo>
                <a:lnTo>
                  <a:pt x="0" y="330834"/>
                </a:lnTo>
                <a:lnTo>
                  <a:pt x="84581" y="320166"/>
                </a:lnTo>
                <a:lnTo>
                  <a:pt x="71576" y="300735"/>
                </a:lnTo>
                <a:lnTo>
                  <a:pt x="56260" y="300735"/>
                </a:lnTo>
                <a:lnTo>
                  <a:pt x="49275" y="290194"/>
                </a:lnTo>
                <a:lnTo>
                  <a:pt x="59807" y="283154"/>
                </a:lnTo>
                <a:lnTo>
                  <a:pt x="42163" y="256794"/>
                </a:lnTo>
                <a:close/>
              </a:path>
              <a:path w="490854" h="330835">
                <a:moveTo>
                  <a:pt x="59807" y="283154"/>
                </a:moveTo>
                <a:lnTo>
                  <a:pt x="49275" y="290194"/>
                </a:lnTo>
                <a:lnTo>
                  <a:pt x="56260" y="300735"/>
                </a:lnTo>
                <a:lnTo>
                  <a:pt x="66844" y="293666"/>
                </a:lnTo>
                <a:lnTo>
                  <a:pt x="59807" y="283154"/>
                </a:lnTo>
                <a:close/>
              </a:path>
              <a:path w="490854" h="330835">
                <a:moveTo>
                  <a:pt x="66844" y="293666"/>
                </a:moveTo>
                <a:lnTo>
                  <a:pt x="56260" y="300735"/>
                </a:lnTo>
                <a:lnTo>
                  <a:pt x="71576" y="300735"/>
                </a:lnTo>
                <a:lnTo>
                  <a:pt x="66844" y="293666"/>
                </a:lnTo>
                <a:close/>
              </a:path>
              <a:path w="490854" h="330835">
                <a:moveTo>
                  <a:pt x="483361" y="0"/>
                </a:moveTo>
                <a:lnTo>
                  <a:pt x="59807" y="283154"/>
                </a:lnTo>
                <a:lnTo>
                  <a:pt x="66844" y="293666"/>
                </a:lnTo>
                <a:lnTo>
                  <a:pt x="490473" y="10667"/>
                </a:lnTo>
                <a:lnTo>
                  <a:pt x="483361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56788" y="4398264"/>
            <a:ext cx="937260" cy="509270"/>
          </a:xfrm>
          <a:prstGeom prst="rect">
            <a:avLst/>
          </a:prstGeom>
          <a:ln w="15240">
            <a:solidFill>
              <a:srgbClr val="1CACE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53035">
              <a:lnSpc>
                <a:spcPct val="100000"/>
              </a:lnSpc>
              <a:spcBef>
                <a:spcPts val="325"/>
              </a:spcBef>
            </a:pPr>
            <a:r>
              <a:rPr sz="900" dirty="0">
                <a:latin typeface="SimSun"/>
                <a:cs typeface="SimSun"/>
              </a:rPr>
              <a:t>第一、二棟 </a:t>
            </a:r>
            <a:r>
              <a:rPr sz="900" spc="5" dirty="0">
                <a:latin typeface="SimSun"/>
                <a:cs typeface="SimSun"/>
              </a:rPr>
              <a:t> </a:t>
            </a:r>
            <a:r>
              <a:rPr sz="900" dirty="0">
                <a:latin typeface="SimSun"/>
                <a:cs typeface="SimSun"/>
              </a:rPr>
              <a:t>綜合實驗大樓 大講堂</a:t>
            </a:r>
            <a:endParaRPr sz="9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33744"/>
            <a:ext cx="9144000" cy="5242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7408" y="378333"/>
            <a:ext cx="6425565" cy="76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10000"/>
                </a:solidFill>
                <a:latin typeface="Microsoft JhengHei"/>
                <a:cs typeface="Microsoft JhengHei"/>
              </a:rPr>
              <a:t>「</a:t>
            </a:r>
            <a:r>
              <a:rPr sz="2800" b="1" spc="-5" dirty="0">
                <a:solidFill>
                  <a:srgbClr val="C10000"/>
                </a:solidFill>
                <a:latin typeface="Microsoft JhengHei"/>
                <a:cs typeface="Microsoft JhengHei"/>
              </a:rPr>
              <a:t>校園環</a:t>
            </a:r>
            <a:r>
              <a:rPr sz="2800" b="1" dirty="0">
                <a:solidFill>
                  <a:srgbClr val="C10000"/>
                </a:solidFill>
                <a:latin typeface="Microsoft JhengHei"/>
                <a:cs typeface="Microsoft JhengHei"/>
              </a:rPr>
              <a:t>境</a:t>
            </a:r>
            <a:r>
              <a:rPr sz="2800" b="1" spc="-5" dirty="0">
                <a:solidFill>
                  <a:srgbClr val="C10000"/>
                </a:solidFill>
                <a:latin typeface="Microsoft JhengHei"/>
                <a:cs typeface="Microsoft JhengHei"/>
              </a:rPr>
              <a:t>保護</a:t>
            </a:r>
            <a:r>
              <a:rPr sz="2800" b="1" spc="5" dirty="0">
                <a:solidFill>
                  <a:srgbClr val="C10000"/>
                </a:solidFill>
                <a:latin typeface="Microsoft JhengHei"/>
                <a:cs typeface="Microsoft JhengHei"/>
              </a:rPr>
              <a:t>暨</a:t>
            </a:r>
            <a:r>
              <a:rPr sz="2800" b="1" u="heavy" dirty="0">
                <a:solidFill>
                  <a:srgbClr val="C10000"/>
                </a:solidFill>
                <a:uFill>
                  <a:solidFill>
                    <a:srgbClr val="C10000"/>
                  </a:solidFill>
                </a:uFill>
                <a:latin typeface="Microsoft JhengHei"/>
                <a:cs typeface="Microsoft JhengHei"/>
              </a:rPr>
              <a:t>能</a:t>
            </a:r>
            <a:r>
              <a:rPr sz="2800" b="1" u="heavy" spc="-5" dirty="0">
                <a:solidFill>
                  <a:srgbClr val="C10000"/>
                </a:solidFill>
                <a:uFill>
                  <a:solidFill>
                    <a:srgbClr val="C10000"/>
                  </a:solidFill>
                </a:uFill>
                <a:latin typeface="Microsoft JhengHei"/>
                <a:cs typeface="Microsoft JhengHei"/>
              </a:rPr>
              <a:t>資源管</a:t>
            </a:r>
            <a:r>
              <a:rPr sz="2800" b="1" u="heavy" dirty="0">
                <a:solidFill>
                  <a:srgbClr val="C10000"/>
                </a:solidFill>
                <a:uFill>
                  <a:solidFill>
                    <a:srgbClr val="C10000"/>
                  </a:solidFill>
                </a:uFill>
                <a:latin typeface="Microsoft JhengHei"/>
                <a:cs typeface="Microsoft JhengHei"/>
              </a:rPr>
              <a:t>理</a:t>
            </a:r>
            <a:r>
              <a:rPr sz="2800" b="1" u="heavy" spc="-5" dirty="0">
                <a:solidFill>
                  <a:srgbClr val="C10000"/>
                </a:solidFill>
                <a:uFill>
                  <a:solidFill>
                    <a:srgbClr val="C10000"/>
                  </a:solidFill>
                </a:uFill>
                <a:latin typeface="Microsoft JhengHei"/>
                <a:cs typeface="Microsoft JhengHei"/>
              </a:rPr>
              <a:t>政策宣</a:t>
            </a:r>
            <a:r>
              <a:rPr sz="2800" b="1" u="heavy" spc="15" dirty="0">
                <a:solidFill>
                  <a:srgbClr val="C10000"/>
                </a:solidFill>
                <a:uFill>
                  <a:solidFill>
                    <a:srgbClr val="C10000"/>
                  </a:solidFill>
                </a:uFill>
                <a:latin typeface="Microsoft JhengHei"/>
                <a:cs typeface="Microsoft JhengHei"/>
              </a:rPr>
              <a:t>言</a:t>
            </a:r>
            <a:r>
              <a:rPr sz="2800" b="1" spc="-5" dirty="0">
                <a:solidFill>
                  <a:srgbClr val="C10000"/>
                </a:solidFill>
                <a:latin typeface="Microsoft JhengHei"/>
                <a:cs typeface="Microsoft JhengHei"/>
              </a:rPr>
              <a:t>」</a:t>
            </a:r>
            <a:endParaRPr sz="2800">
              <a:latin typeface="Microsoft JhengHei"/>
              <a:cs typeface="Microsoft JhengHei"/>
            </a:endParaRPr>
          </a:p>
          <a:p>
            <a:pPr marL="106045" algn="ctr">
              <a:lnSpc>
                <a:spcPct val="100000"/>
              </a:lnSpc>
              <a:spcBef>
                <a:spcPts val="30"/>
              </a:spcBef>
            </a:pPr>
            <a:r>
              <a:rPr sz="2000" dirty="0">
                <a:solidFill>
                  <a:srgbClr val="000000"/>
                </a:solidFill>
              </a:rPr>
              <a:t>於107.12.13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107學年度第</a:t>
            </a:r>
            <a:r>
              <a:rPr sz="2000" spc="-20" dirty="0">
                <a:solidFill>
                  <a:srgbClr val="000000"/>
                </a:solidFill>
              </a:rPr>
              <a:t>5</a:t>
            </a:r>
            <a:r>
              <a:rPr sz="2000" dirty="0">
                <a:solidFill>
                  <a:srgbClr val="000000"/>
                </a:solidFill>
              </a:rPr>
              <a:t>次行政</a:t>
            </a:r>
            <a:r>
              <a:rPr sz="2000" spc="-15" dirty="0">
                <a:solidFill>
                  <a:srgbClr val="000000"/>
                </a:solidFill>
              </a:rPr>
              <a:t>會</a:t>
            </a:r>
            <a:r>
              <a:rPr sz="2000" dirty="0">
                <a:solidFill>
                  <a:srgbClr val="000000"/>
                </a:solidFill>
              </a:rPr>
              <a:t>議</a:t>
            </a:r>
            <a:r>
              <a:rPr sz="2000" spc="-15" dirty="0">
                <a:solidFill>
                  <a:srgbClr val="000000"/>
                </a:solidFill>
              </a:rPr>
              <a:t>通</a:t>
            </a:r>
            <a:r>
              <a:rPr sz="2000" dirty="0">
                <a:solidFill>
                  <a:srgbClr val="000000"/>
                </a:solidFill>
              </a:rPr>
              <a:t>過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989075" y="1600200"/>
            <a:ext cx="3278504" cy="4654550"/>
            <a:chOff x="989075" y="1600200"/>
            <a:chExt cx="3278504" cy="46545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219" y="1609344"/>
              <a:ext cx="3259835" cy="46360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3647" y="1604772"/>
              <a:ext cx="3268979" cy="4645660"/>
            </a:xfrm>
            <a:custGeom>
              <a:avLst/>
              <a:gdLst/>
              <a:ahLst/>
              <a:cxnLst/>
              <a:rect l="l" t="t" r="r" b="b"/>
              <a:pathLst>
                <a:path w="3268979" h="4645660">
                  <a:moveTo>
                    <a:pt x="0" y="4645152"/>
                  </a:moveTo>
                  <a:lnTo>
                    <a:pt x="3268979" y="4645152"/>
                  </a:lnTo>
                  <a:lnTo>
                    <a:pt x="3268979" y="0"/>
                  </a:lnTo>
                  <a:lnTo>
                    <a:pt x="0" y="0"/>
                  </a:lnTo>
                  <a:lnTo>
                    <a:pt x="0" y="4645152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515356" y="3243071"/>
            <a:ext cx="3046730" cy="254635"/>
          </a:xfrm>
          <a:custGeom>
            <a:avLst/>
            <a:gdLst/>
            <a:ahLst/>
            <a:cxnLst/>
            <a:rect l="l" t="t" r="r" b="b"/>
            <a:pathLst>
              <a:path w="3046729" h="254635">
                <a:moveTo>
                  <a:pt x="3046476" y="0"/>
                </a:moveTo>
                <a:lnTo>
                  <a:pt x="252984" y="0"/>
                </a:lnTo>
                <a:lnTo>
                  <a:pt x="0" y="0"/>
                </a:lnTo>
                <a:lnTo>
                  <a:pt x="0" y="254508"/>
                </a:lnTo>
                <a:lnTo>
                  <a:pt x="252984" y="254508"/>
                </a:lnTo>
                <a:lnTo>
                  <a:pt x="3046476" y="254508"/>
                </a:lnTo>
                <a:lnTo>
                  <a:pt x="30464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6340" y="3547871"/>
            <a:ext cx="1016635" cy="254635"/>
          </a:xfrm>
          <a:custGeom>
            <a:avLst/>
            <a:gdLst/>
            <a:ahLst/>
            <a:cxnLst/>
            <a:rect l="l" t="t" r="r" b="b"/>
            <a:pathLst>
              <a:path w="1016635" h="254635">
                <a:moveTo>
                  <a:pt x="1016508" y="0"/>
                </a:moveTo>
                <a:lnTo>
                  <a:pt x="763524" y="0"/>
                </a:lnTo>
                <a:lnTo>
                  <a:pt x="0" y="0"/>
                </a:lnTo>
                <a:lnTo>
                  <a:pt x="0" y="254508"/>
                </a:lnTo>
                <a:lnTo>
                  <a:pt x="763524" y="254508"/>
                </a:lnTo>
                <a:lnTo>
                  <a:pt x="1016508" y="254508"/>
                </a:lnTo>
                <a:lnTo>
                  <a:pt x="101650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53432" y="1537335"/>
            <a:ext cx="2844165" cy="356870"/>
          </a:xfrm>
          <a:prstGeom prst="rect">
            <a:avLst/>
          </a:prstGeom>
          <a:solidFill>
            <a:srgbClr val="00808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700"/>
              </a:lnSpc>
            </a:pPr>
            <a:r>
              <a:rPr sz="2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智</a:t>
            </a: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慧節能</a:t>
            </a:r>
            <a:r>
              <a:rPr sz="2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省</a:t>
            </a: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水減廢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1628" y="1869135"/>
            <a:ext cx="3926204" cy="376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177165">
              <a:lnSpc>
                <a:spcPct val="100000"/>
              </a:lnSpc>
              <a:spcBef>
                <a:spcPts val="100"/>
              </a:spcBef>
              <a:buSzPct val="60416"/>
              <a:buFont typeface="Wingdings"/>
              <a:buChar char=""/>
              <a:tabLst>
                <a:tab pos="379730" algn="l"/>
              </a:tabLst>
            </a:pPr>
            <a:r>
              <a:rPr sz="2400" spc="-5" dirty="0">
                <a:solidFill>
                  <a:srgbClr val="6F2F9F"/>
                </a:solidFill>
                <a:latin typeface="SimSun"/>
                <a:cs typeface="SimSun"/>
              </a:rPr>
              <a:t>導入智慧新技術</a:t>
            </a:r>
            <a:endParaRPr sz="2400">
              <a:latin typeface="SimSun"/>
              <a:cs typeface="SimSun"/>
            </a:endParaRPr>
          </a:p>
          <a:p>
            <a:pPr marL="379095" indent="-177165">
              <a:lnSpc>
                <a:spcPct val="100000"/>
              </a:lnSpc>
              <a:spcBef>
                <a:spcPts val="5"/>
              </a:spcBef>
              <a:buSzPct val="60416"/>
              <a:buFont typeface="Wingdings"/>
              <a:buChar char=""/>
              <a:tabLst>
                <a:tab pos="379730" algn="l"/>
              </a:tabLst>
            </a:pPr>
            <a:r>
              <a:rPr sz="2400" dirty="0">
                <a:solidFill>
                  <a:srgbClr val="6F2F9F"/>
                </a:solidFill>
                <a:latin typeface="SimSun"/>
                <a:cs typeface="SimSun"/>
              </a:rPr>
              <a:t>融入低碳新思維</a:t>
            </a:r>
            <a:endParaRPr sz="2400">
              <a:latin typeface="SimSun"/>
              <a:cs typeface="SimSun"/>
            </a:endParaRPr>
          </a:p>
          <a:p>
            <a:pPr marL="355600" marR="5080" indent="-342900">
              <a:lnSpc>
                <a:spcPct val="100000"/>
              </a:lnSpc>
              <a:spcBef>
                <a:spcPts val="20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本校</a:t>
            </a:r>
            <a:r>
              <a:rPr sz="2000" spc="-5" dirty="0">
                <a:solidFill>
                  <a:srgbClr val="FF7800"/>
                </a:solidFill>
                <a:latin typeface="SimSun"/>
                <a:cs typeface="SimSun"/>
              </a:rPr>
              <a:t>依</a:t>
            </a:r>
            <a:r>
              <a:rPr sz="2000" spc="-10" dirty="0">
                <a:solidFill>
                  <a:srgbClr val="FF7800"/>
                </a:solidFill>
                <a:latin typeface="SimSun"/>
                <a:cs typeface="SimSun"/>
              </a:rPr>
              <a:t>能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源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政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策之</a:t>
            </a:r>
            <a:r>
              <a:rPr sz="2000" spc="-5" dirty="0">
                <a:solidFill>
                  <a:srgbClr val="FF7800"/>
                </a:solidFill>
                <a:latin typeface="SimSun"/>
                <a:cs typeface="SimSun"/>
              </a:rPr>
              <a:t>願</a:t>
            </a:r>
            <a:r>
              <a:rPr sz="2000" spc="-10" dirty="0">
                <a:solidFill>
                  <a:srgbClr val="FF7800"/>
                </a:solidFill>
                <a:latin typeface="SimSun"/>
                <a:cs typeface="SimSun"/>
              </a:rPr>
              <a:t>景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與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方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向， 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秉持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「</a:t>
            </a:r>
            <a:r>
              <a:rPr sz="2000" b="1" dirty="0">
                <a:solidFill>
                  <a:srgbClr val="FF7800"/>
                </a:solidFill>
                <a:latin typeface="Microsoft JhengHei"/>
                <a:cs typeface="Microsoft JhengHei"/>
              </a:rPr>
              <a:t>當省</a:t>
            </a:r>
            <a:r>
              <a:rPr sz="2000" b="1" spc="-15" dirty="0">
                <a:solidFill>
                  <a:srgbClr val="FF7800"/>
                </a:solidFill>
                <a:latin typeface="Microsoft JhengHei"/>
                <a:cs typeface="Microsoft JhengHei"/>
              </a:rPr>
              <a:t>不</a:t>
            </a:r>
            <a:r>
              <a:rPr sz="2000" b="1" dirty="0">
                <a:solidFill>
                  <a:srgbClr val="FF7800"/>
                </a:solidFill>
                <a:latin typeface="Microsoft JhengHei"/>
                <a:cs typeface="Microsoft JhengHei"/>
              </a:rPr>
              <a:t>用、當</a:t>
            </a:r>
            <a:r>
              <a:rPr sz="2000" b="1" spc="-15" dirty="0">
                <a:solidFill>
                  <a:srgbClr val="FF7800"/>
                </a:solidFill>
                <a:latin typeface="Microsoft JhengHei"/>
                <a:cs typeface="Microsoft JhengHei"/>
              </a:rPr>
              <a:t>用</a:t>
            </a:r>
            <a:r>
              <a:rPr sz="2000" b="1" dirty="0">
                <a:solidFill>
                  <a:srgbClr val="FF7800"/>
                </a:solidFill>
                <a:latin typeface="Microsoft JhengHei"/>
                <a:cs typeface="Microsoft JhengHei"/>
              </a:rPr>
              <a:t>不</a:t>
            </a:r>
            <a:r>
              <a:rPr sz="2000" b="1" spc="-15" dirty="0">
                <a:solidFill>
                  <a:srgbClr val="FF7800"/>
                </a:solidFill>
                <a:latin typeface="Microsoft JhengHei"/>
                <a:cs typeface="Microsoft JhengHei"/>
              </a:rPr>
              <a:t>省</a:t>
            </a:r>
            <a:r>
              <a:rPr sz="2000" b="1" dirty="0">
                <a:solidFill>
                  <a:srgbClr val="FF7800"/>
                </a:solidFill>
                <a:latin typeface="Microsoft JhengHei"/>
                <a:cs typeface="Microsoft JhengHei"/>
              </a:rPr>
              <a:t>、合 理使用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」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的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原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則，設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定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能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源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目標 為法規</a:t>
            </a:r>
            <a:r>
              <a:rPr sz="2000" u="sng" spc="-1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要</a:t>
            </a:r>
            <a:r>
              <a:rPr sz="2000" u="sng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求</a:t>
            </a:r>
            <a:r>
              <a:rPr sz="2000" u="sng" spc="-1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之</a:t>
            </a:r>
            <a:r>
              <a:rPr sz="2000" u="sng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年平均</a:t>
            </a:r>
            <a:r>
              <a:rPr sz="2000" u="sng" spc="-1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節</a:t>
            </a:r>
            <a:r>
              <a:rPr sz="2000" u="sng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電</a:t>
            </a:r>
            <a:r>
              <a:rPr sz="2000" u="sng" spc="-10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率</a:t>
            </a:r>
            <a:r>
              <a:rPr sz="2000" u="sng" spc="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1</a:t>
            </a:r>
            <a:r>
              <a:rPr sz="2000" u="sng" spc="-10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%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， 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為追</a:t>
            </a:r>
            <a:r>
              <a:rPr sz="2000" spc="-5" dirty="0">
                <a:solidFill>
                  <a:srgbClr val="FF7800"/>
                </a:solidFill>
                <a:latin typeface="SimSun"/>
                <a:cs typeface="SimSun"/>
              </a:rPr>
              <a:t>求</a:t>
            </a:r>
            <a:r>
              <a:rPr sz="2000" spc="-10" dirty="0">
                <a:solidFill>
                  <a:srgbClr val="FF7800"/>
                </a:solidFill>
                <a:latin typeface="SimSun"/>
                <a:cs typeface="SimSun"/>
              </a:rPr>
              <a:t>卓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越</a:t>
            </a:r>
            <a:r>
              <a:rPr sz="2000" spc="-10" dirty="0">
                <a:solidFill>
                  <a:srgbClr val="FF7800"/>
                </a:solidFill>
                <a:latin typeface="SimSun"/>
                <a:cs typeface="SimSun"/>
              </a:rPr>
              <a:t>，</a:t>
            </a:r>
            <a:r>
              <a:rPr sz="2000" u="sng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自</a:t>
            </a:r>
            <a:r>
              <a:rPr sz="2000" u="sng" spc="-10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1</a:t>
            </a:r>
            <a:r>
              <a:rPr sz="2000" u="sng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0</a:t>
            </a:r>
            <a:r>
              <a:rPr sz="2000" u="sng" spc="-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8</a:t>
            </a:r>
            <a:r>
              <a:rPr sz="2000" u="sng" spc="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年平</a:t>
            </a:r>
            <a:r>
              <a:rPr sz="2000" u="sng" spc="-20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均</a:t>
            </a:r>
            <a:r>
              <a:rPr sz="2000" u="sng" spc="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節電</a:t>
            </a:r>
            <a:r>
              <a:rPr sz="2000" u="sng" spc="-1035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率 </a:t>
            </a:r>
            <a:r>
              <a:rPr sz="2000" u="sng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調高至</a:t>
            </a:r>
            <a:r>
              <a:rPr sz="2000" u="sng" spc="-10" dirty="0">
                <a:solidFill>
                  <a:srgbClr val="FF7800"/>
                </a:solidFill>
                <a:uFill>
                  <a:solidFill>
                    <a:srgbClr val="FF7800"/>
                  </a:solidFill>
                </a:uFill>
                <a:latin typeface="SimSun"/>
                <a:cs typeface="SimSun"/>
              </a:rPr>
              <a:t>1.2%</a:t>
            </a:r>
            <a:endParaRPr sz="2000">
              <a:latin typeface="SimSun"/>
              <a:cs typeface="SimSun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依「能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源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管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理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溝通作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業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程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序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」於 總務處</a:t>
            </a:r>
            <a:r>
              <a:rPr sz="2000" spc="-10" dirty="0">
                <a:solidFill>
                  <a:srgbClr val="FF7800"/>
                </a:solidFill>
                <a:latin typeface="SimSun"/>
                <a:cs typeface="SimSun"/>
              </a:rPr>
              <a:t>&gt;&gt;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政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策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宣言網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頁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，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利</a:t>
            </a:r>
            <a:r>
              <a:rPr sz="2000" dirty="0">
                <a:solidFill>
                  <a:srgbClr val="FF7800"/>
                </a:solidFill>
                <a:latin typeface="SimSun"/>
                <a:cs typeface="SimSun"/>
              </a:rPr>
              <a:t>用網 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站方</a:t>
            </a:r>
            <a:r>
              <a:rPr sz="2000" spc="-5" dirty="0">
                <a:solidFill>
                  <a:srgbClr val="FF7800"/>
                </a:solidFill>
                <a:latin typeface="SimSun"/>
                <a:cs typeface="SimSun"/>
              </a:rPr>
              <a:t>式</a:t>
            </a:r>
            <a:r>
              <a:rPr sz="2000" spc="-10" dirty="0">
                <a:solidFill>
                  <a:srgbClr val="FF7800"/>
                </a:solidFill>
                <a:latin typeface="SimSun"/>
                <a:cs typeface="SimSun"/>
              </a:rPr>
              <a:t>對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外</a:t>
            </a:r>
            <a:r>
              <a:rPr sz="2000" spc="-15" dirty="0">
                <a:solidFill>
                  <a:srgbClr val="FF7800"/>
                </a:solidFill>
                <a:latin typeface="SimSun"/>
                <a:cs typeface="SimSun"/>
              </a:rPr>
              <a:t>溝</a:t>
            </a:r>
            <a:r>
              <a:rPr sz="2000" spc="5" dirty="0">
                <a:solidFill>
                  <a:srgbClr val="FF7800"/>
                </a:solidFill>
                <a:latin typeface="SimSun"/>
                <a:cs typeface="SimSun"/>
              </a:rPr>
              <a:t>通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5200" y="1798192"/>
            <a:ext cx="1359535" cy="2307590"/>
          </a:xfrm>
          <a:custGeom>
            <a:avLst/>
            <a:gdLst/>
            <a:ahLst/>
            <a:cxnLst/>
            <a:rect l="l" t="t" r="r" b="b"/>
            <a:pathLst>
              <a:path w="1359535" h="2307590">
                <a:moveTo>
                  <a:pt x="5714" y="2222119"/>
                </a:moveTo>
                <a:lnTo>
                  <a:pt x="0" y="2307082"/>
                </a:lnTo>
                <a:lnTo>
                  <a:pt x="71500" y="2260727"/>
                </a:lnTo>
                <a:lnTo>
                  <a:pt x="62628" y="2255520"/>
                </a:lnTo>
                <a:lnTo>
                  <a:pt x="37591" y="2255520"/>
                </a:lnTo>
                <a:lnTo>
                  <a:pt x="26670" y="2249170"/>
                </a:lnTo>
                <a:lnTo>
                  <a:pt x="33115" y="2238199"/>
                </a:lnTo>
                <a:lnTo>
                  <a:pt x="5714" y="2222119"/>
                </a:lnTo>
                <a:close/>
              </a:path>
              <a:path w="1359535" h="2307590">
                <a:moveTo>
                  <a:pt x="33115" y="2238199"/>
                </a:moveTo>
                <a:lnTo>
                  <a:pt x="26670" y="2249170"/>
                </a:lnTo>
                <a:lnTo>
                  <a:pt x="37591" y="2255520"/>
                </a:lnTo>
                <a:lnTo>
                  <a:pt x="44011" y="2244594"/>
                </a:lnTo>
                <a:lnTo>
                  <a:pt x="33115" y="2238199"/>
                </a:lnTo>
                <a:close/>
              </a:path>
              <a:path w="1359535" h="2307590">
                <a:moveTo>
                  <a:pt x="44011" y="2244594"/>
                </a:moveTo>
                <a:lnTo>
                  <a:pt x="37591" y="2255520"/>
                </a:lnTo>
                <a:lnTo>
                  <a:pt x="62628" y="2255520"/>
                </a:lnTo>
                <a:lnTo>
                  <a:pt x="44011" y="2244594"/>
                </a:lnTo>
                <a:close/>
              </a:path>
              <a:path w="1359535" h="2307590">
                <a:moveTo>
                  <a:pt x="1348232" y="0"/>
                </a:moveTo>
                <a:lnTo>
                  <a:pt x="33115" y="2238199"/>
                </a:lnTo>
                <a:lnTo>
                  <a:pt x="44011" y="2244594"/>
                </a:lnTo>
                <a:lnTo>
                  <a:pt x="1359153" y="6350"/>
                </a:lnTo>
                <a:lnTo>
                  <a:pt x="134823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4289" y="6564155"/>
            <a:ext cx="1397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4870" y="6564155"/>
            <a:ext cx="1397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11566" y="6575323"/>
            <a:ext cx="1447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5"/>
              </a:lnSpc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6363411"/>
            <a:ext cx="224345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5156" y="1679787"/>
            <a:ext cx="7053580" cy="15887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243204" indent="-231140">
              <a:lnSpc>
                <a:spcPct val="100000"/>
              </a:lnSpc>
              <a:spcBef>
                <a:spcPts val="1370"/>
              </a:spcBef>
              <a:buSzPct val="104545"/>
              <a:buFont typeface="Wingdings"/>
              <a:buChar char=""/>
              <a:tabLst>
                <a:tab pos="243840" algn="l"/>
              </a:tabLst>
            </a:pPr>
            <a:r>
              <a:rPr sz="2200" spc="-10" dirty="0">
                <a:latin typeface="Microsoft JhengHei"/>
                <a:cs typeface="Microsoft JhengHei"/>
              </a:rPr>
              <a:t>使用者付費原則</a:t>
            </a:r>
            <a:endParaRPr sz="2200">
              <a:latin typeface="Microsoft JhengHei"/>
              <a:cs typeface="Microsoft JhengHei"/>
            </a:endParaRPr>
          </a:p>
          <a:p>
            <a:pPr marL="513715" lvl="1" indent="-209550">
              <a:lnSpc>
                <a:spcPct val="100000"/>
              </a:lnSpc>
              <a:spcBef>
                <a:spcPts val="1425"/>
              </a:spcBef>
              <a:buSzPct val="105000"/>
              <a:buFont typeface="Wingdings"/>
              <a:buChar char=""/>
              <a:tabLst>
                <a:tab pos="514350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調漲</a:t>
            </a:r>
            <a:r>
              <a:rPr sz="2000" dirty="0">
                <a:latin typeface="Microsoft JhengHei"/>
                <a:cs typeface="Microsoft JhengHei"/>
              </a:rPr>
              <a:t>租用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校內教室/會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議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廳/租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賃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場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地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/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地下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停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車場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車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位/宿舍</a:t>
            </a:r>
            <a:endParaRPr sz="2000">
              <a:latin typeface="Microsoft JhengHei"/>
              <a:cs typeface="Microsoft JhengHei"/>
            </a:endParaRPr>
          </a:p>
          <a:p>
            <a:pPr marL="513715" lvl="1" indent="-209550">
              <a:lnSpc>
                <a:spcPct val="100000"/>
              </a:lnSpc>
              <a:spcBef>
                <a:spcPts val="1450"/>
              </a:spcBef>
              <a:buSzPct val="105000"/>
              <a:buFont typeface="Wingdings"/>
              <a:buChar char=""/>
              <a:tabLst>
                <a:tab pos="514350" algn="l"/>
              </a:tabLst>
            </a:pPr>
            <a:r>
              <a:rPr sz="2000" dirty="0">
                <a:latin typeface="Microsoft JhengHei"/>
                <a:cs typeface="Microsoft JhengHei"/>
              </a:rPr>
              <a:t>宿舍</a:t>
            </a:r>
            <a:r>
              <a:rPr sz="2000" spc="-5" dirty="0">
                <a:latin typeface="Microsoft JhengHei"/>
                <a:cs typeface="Microsoft JhengHei"/>
              </a:rPr>
              <a:t>H</a:t>
            </a:r>
            <a:r>
              <a:rPr sz="2000" dirty="0">
                <a:latin typeface="Microsoft JhengHei"/>
                <a:cs typeface="Microsoft JhengHei"/>
              </a:rPr>
              <a:t>館冷氣及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紅土網球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場</a:t>
            </a:r>
            <a:r>
              <a:rPr sz="2000" dirty="0">
                <a:latin typeface="Microsoft JhengHei"/>
                <a:cs typeface="Microsoft JhengHei"/>
              </a:rPr>
              <a:t>燈光儲值計費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2954" y="6542023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7591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9846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8046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0046" y="6462776"/>
            <a:ext cx="636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46022" y="905332"/>
            <a:ext cx="6233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FF"/>
                </a:solidFill>
              </a:rPr>
              <a:t>調整場地租</a:t>
            </a:r>
            <a:r>
              <a:rPr sz="4000" spc="-5" dirty="0">
                <a:solidFill>
                  <a:srgbClr val="0000FF"/>
                </a:solidFill>
              </a:rPr>
              <a:t>費</a:t>
            </a:r>
            <a:r>
              <a:rPr sz="4000" spc="-1075" dirty="0">
                <a:solidFill>
                  <a:srgbClr val="0000FF"/>
                </a:solidFill>
              </a:rPr>
              <a:t> </a:t>
            </a:r>
            <a:r>
              <a:rPr sz="4000" spc="-10" dirty="0">
                <a:solidFill>
                  <a:srgbClr val="0000FF"/>
                </a:solidFill>
              </a:rPr>
              <a:t>反映電價成本</a:t>
            </a:r>
            <a:endParaRPr sz="4000"/>
          </a:p>
        </p:txBody>
      </p:sp>
      <p:grpSp>
        <p:nvGrpSpPr>
          <p:cNvPr id="12" name="object 12"/>
          <p:cNvGrpSpPr/>
          <p:nvPr/>
        </p:nvGrpSpPr>
        <p:grpSpPr>
          <a:xfrm>
            <a:off x="974597" y="3598926"/>
            <a:ext cx="6878320" cy="673735"/>
            <a:chOff x="974597" y="3598926"/>
            <a:chExt cx="6878320" cy="673735"/>
          </a:xfrm>
        </p:grpSpPr>
        <p:sp>
          <p:nvSpPr>
            <p:cNvPr id="13" name="object 13"/>
            <p:cNvSpPr/>
            <p:nvPr/>
          </p:nvSpPr>
          <p:spPr>
            <a:xfrm>
              <a:off x="974597" y="3598926"/>
              <a:ext cx="6878320" cy="673735"/>
            </a:xfrm>
            <a:custGeom>
              <a:avLst/>
              <a:gdLst/>
              <a:ahLst/>
              <a:cxnLst/>
              <a:rect l="l" t="t" r="r" b="b"/>
              <a:pathLst>
                <a:path w="6878320" h="673735">
                  <a:moveTo>
                    <a:pt x="6877811" y="0"/>
                  </a:moveTo>
                  <a:lnTo>
                    <a:pt x="0" y="0"/>
                  </a:lnTo>
                  <a:lnTo>
                    <a:pt x="0" y="673607"/>
                  </a:lnTo>
                  <a:lnTo>
                    <a:pt x="6877811" y="673607"/>
                  </a:lnTo>
                  <a:lnTo>
                    <a:pt x="687781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4526" y="3941317"/>
              <a:ext cx="4890770" cy="279400"/>
            </a:xfrm>
            <a:custGeom>
              <a:avLst/>
              <a:gdLst/>
              <a:ahLst/>
              <a:cxnLst/>
              <a:rect l="l" t="t" r="r" b="b"/>
              <a:pathLst>
                <a:path w="4890770" h="279400">
                  <a:moveTo>
                    <a:pt x="2036051" y="0"/>
                  </a:moveTo>
                  <a:lnTo>
                    <a:pt x="2036051" y="0"/>
                  </a:lnTo>
                  <a:lnTo>
                    <a:pt x="0" y="0"/>
                  </a:lnTo>
                  <a:lnTo>
                    <a:pt x="0" y="278892"/>
                  </a:lnTo>
                  <a:lnTo>
                    <a:pt x="2036051" y="278892"/>
                  </a:lnTo>
                  <a:lnTo>
                    <a:pt x="2036051" y="0"/>
                  </a:lnTo>
                  <a:close/>
                </a:path>
                <a:path w="4890770" h="279400">
                  <a:moveTo>
                    <a:pt x="3435083" y="0"/>
                  </a:moveTo>
                  <a:lnTo>
                    <a:pt x="3226295" y="0"/>
                  </a:lnTo>
                  <a:lnTo>
                    <a:pt x="2089391" y="0"/>
                  </a:lnTo>
                  <a:lnTo>
                    <a:pt x="2089391" y="278892"/>
                  </a:lnTo>
                  <a:lnTo>
                    <a:pt x="3226295" y="278892"/>
                  </a:lnTo>
                  <a:lnTo>
                    <a:pt x="3435083" y="278892"/>
                  </a:lnTo>
                  <a:lnTo>
                    <a:pt x="3435083" y="0"/>
                  </a:lnTo>
                  <a:close/>
                </a:path>
                <a:path w="4890770" h="279400">
                  <a:moveTo>
                    <a:pt x="4890503" y="0"/>
                  </a:moveTo>
                  <a:lnTo>
                    <a:pt x="4821923" y="0"/>
                  </a:lnTo>
                  <a:lnTo>
                    <a:pt x="3563099" y="0"/>
                  </a:lnTo>
                  <a:lnTo>
                    <a:pt x="3492995" y="0"/>
                  </a:lnTo>
                  <a:lnTo>
                    <a:pt x="3492995" y="278892"/>
                  </a:lnTo>
                  <a:lnTo>
                    <a:pt x="3563099" y="278892"/>
                  </a:lnTo>
                  <a:lnTo>
                    <a:pt x="4821923" y="278892"/>
                  </a:lnTo>
                  <a:lnTo>
                    <a:pt x="4890503" y="278892"/>
                  </a:lnTo>
                  <a:lnTo>
                    <a:pt x="4890503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61644" y="3585971"/>
          <a:ext cx="6897369" cy="673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094"/>
                <a:gridCol w="1609725"/>
                <a:gridCol w="4273550"/>
              </a:tblGrid>
              <a:tr h="319531">
                <a:tc>
                  <a:txBody>
                    <a:bodyPr/>
                    <a:lstStyle/>
                    <a:p>
                      <a:pPr marL="89535">
                        <a:lnSpc>
                          <a:spcPts val="21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網球場地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L w="28575">
                      <a:solidFill>
                        <a:srgbClr val="8B3836"/>
                      </a:solidFill>
                      <a:prstDash val="solid"/>
                    </a:lnL>
                    <a:lnT w="28575">
                      <a:solidFill>
                        <a:srgbClr val="8B3836"/>
                      </a:solidFill>
                      <a:prstDash val="solid"/>
                    </a:lnT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夜間用電費預估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T w="28575">
                      <a:solidFill>
                        <a:srgbClr val="8B3836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平均每場地每小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元，目前僅調為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72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元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40005" marB="0">
                    <a:lnR w="28575">
                      <a:solidFill>
                        <a:srgbClr val="8B3836"/>
                      </a:solidFill>
                      <a:prstDash val="solid"/>
                    </a:lnR>
                    <a:lnT w="28575">
                      <a:solidFill>
                        <a:srgbClr val="8B3836"/>
                      </a:solidFill>
                      <a:prstDash val="solid"/>
                    </a:lnT>
                    <a:solidFill>
                      <a:srgbClr val="C0504D"/>
                    </a:solidFill>
                  </a:tcPr>
                </a:tc>
              </a:tr>
              <a:tr h="354075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50" spc="-4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110</a:t>
                      </a:r>
                      <a:r>
                        <a:rPr sz="1650" spc="-1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sz="165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sz="1650" spc="-1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下</a:t>
                      </a:r>
                      <a:r>
                        <a:rPr sz="165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sz="1650" spc="-1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期</a:t>
                      </a:r>
                      <a:r>
                        <a:rPr sz="165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r>
                        <a:rPr sz="1650" spc="-3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u="sng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495hr</a:t>
                      </a:r>
                      <a:r>
                        <a:rPr sz="1650" spc="-4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*84</a:t>
                      </a:r>
                      <a:r>
                        <a:rPr sz="1650" spc="-2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= 42000</a:t>
                      </a:r>
                      <a:r>
                        <a:rPr sz="165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元</a:t>
                      </a:r>
                      <a:r>
                        <a:rPr sz="1650" spc="3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65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(</a:t>
                      </a:r>
                      <a:r>
                        <a:rPr sz="165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籃球</a:t>
                      </a:r>
                      <a:r>
                        <a:rPr sz="1650" spc="-1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男</a:t>
                      </a:r>
                      <a:r>
                        <a:rPr sz="165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女</a:t>
                      </a:r>
                      <a:r>
                        <a:rPr sz="1650" spc="-1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校</a:t>
                      </a:r>
                      <a:r>
                        <a:rPr sz="165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隊</a:t>
                      </a:r>
                      <a:r>
                        <a:rPr sz="165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8B3836"/>
                      </a:solidFill>
                      <a:prstDash val="solid"/>
                    </a:lnL>
                    <a:lnR w="28575">
                      <a:solidFill>
                        <a:srgbClr val="8B3836"/>
                      </a:solidFill>
                      <a:prstDash val="solid"/>
                    </a:lnR>
                    <a:lnB w="28575">
                      <a:solidFill>
                        <a:srgbClr val="8B383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3100577" y="3941317"/>
            <a:ext cx="53340" cy="279400"/>
          </a:xfrm>
          <a:custGeom>
            <a:avLst/>
            <a:gdLst/>
            <a:ahLst/>
            <a:cxnLst/>
            <a:rect l="l" t="t" r="r" b="b"/>
            <a:pathLst>
              <a:path w="53339" h="279400">
                <a:moveTo>
                  <a:pt x="53339" y="0"/>
                </a:moveTo>
                <a:lnTo>
                  <a:pt x="0" y="0"/>
                </a:lnTo>
                <a:lnTo>
                  <a:pt x="0" y="278891"/>
                </a:lnTo>
                <a:lnTo>
                  <a:pt x="53339" y="278891"/>
                </a:lnTo>
                <a:lnTo>
                  <a:pt x="5333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9609" y="3941317"/>
            <a:ext cx="58419" cy="279400"/>
          </a:xfrm>
          <a:custGeom>
            <a:avLst/>
            <a:gdLst/>
            <a:ahLst/>
            <a:cxnLst/>
            <a:rect l="l" t="t" r="r" b="b"/>
            <a:pathLst>
              <a:path w="58420" h="279400">
                <a:moveTo>
                  <a:pt x="57912" y="0"/>
                </a:moveTo>
                <a:lnTo>
                  <a:pt x="0" y="0"/>
                </a:lnTo>
                <a:lnTo>
                  <a:pt x="0" y="278891"/>
                </a:lnTo>
                <a:lnTo>
                  <a:pt x="57912" y="278891"/>
                </a:lnTo>
                <a:lnTo>
                  <a:pt x="5791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873501" y="4397755"/>
          <a:ext cx="3064509" cy="1938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290"/>
                <a:gridCol w="1720850"/>
                <a:gridCol w="674369"/>
              </a:tblGrid>
              <a:tr h="32194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項次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身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分別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年費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21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學生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SimSun"/>
                          <a:cs typeface="SimSun"/>
                        </a:rPr>
                        <a:t>教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職</a:t>
                      </a:r>
                      <a:r>
                        <a:rPr sz="1000" spc="-10" dirty="0">
                          <a:latin typeface="SimSun"/>
                          <a:cs typeface="SimSun"/>
                        </a:rPr>
                        <a:t>員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工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1,000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22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校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友及</a:t>
                      </a:r>
                      <a:r>
                        <a:rPr sz="1000" spc="5" dirty="0">
                          <a:latin typeface="SimSun"/>
                          <a:cs typeface="SimSun"/>
                        </a:rPr>
                        <a:t>教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職員</a:t>
                      </a:r>
                      <a:r>
                        <a:rPr sz="1000" spc="5" dirty="0">
                          <a:latin typeface="SimSun"/>
                          <a:cs typeface="SimSun"/>
                        </a:rPr>
                        <a:t>工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眷屬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2,000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219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5" dirty="0">
                          <a:latin typeface="SimSun"/>
                          <a:cs typeface="SimSun"/>
                        </a:rPr>
                        <a:t>其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他校</a:t>
                      </a:r>
                      <a:r>
                        <a:rPr sz="1000" spc="5" dirty="0">
                          <a:latin typeface="SimSun"/>
                          <a:cs typeface="SimSun"/>
                        </a:rPr>
                        <a:t>外</a:t>
                      </a:r>
                      <a:r>
                        <a:rPr sz="1000" spc="-5" dirty="0">
                          <a:latin typeface="SimSun"/>
                          <a:cs typeface="SimSun"/>
                        </a:rPr>
                        <a:t>人士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4,000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2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捐贈經費</a:t>
                      </a:r>
                      <a:r>
                        <a:rPr sz="1000" spc="15" dirty="0">
                          <a:latin typeface="SimSun"/>
                          <a:cs typeface="SimSun"/>
                        </a:rPr>
                        <a:t>達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dirty="0">
                          <a:latin typeface="SimSun"/>
                          <a:cs typeface="SimSun"/>
                        </a:rPr>
                        <a:t>元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10" dirty="0">
                          <a:latin typeface="SimSun"/>
                          <a:cs typeface="SimSun"/>
                        </a:rPr>
                        <a:t>免費</a:t>
                      </a:r>
                      <a:endParaRPr sz="1000">
                        <a:latin typeface="SimSun"/>
                        <a:cs typeface="SimSu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2873501" y="6335903"/>
            <a:ext cx="3077210" cy="0"/>
          </a:xfrm>
          <a:custGeom>
            <a:avLst/>
            <a:gdLst/>
            <a:ahLst/>
            <a:cxnLst/>
            <a:rect l="l" t="t" r="r" b="b"/>
            <a:pathLst>
              <a:path w="3077210">
                <a:moveTo>
                  <a:pt x="0" y="0"/>
                </a:moveTo>
                <a:lnTo>
                  <a:pt x="30770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399"/>
                </a:moveTo>
                <a:lnTo>
                  <a:pt x="9144000" y="152399"/>
                </a:lnTo>
                <a:lnTo>
                  <a:pt x="91440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839200" cy="1295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77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1371600"/>
            <a:chOff x="0" y="0"/>
            <a:chExt cx="9144000" cy="1371600"/>
          </a:xfrm>
        </p:grpSpPr>
        <p:sp>
          <p:nvSpPr>
            <p:cNvPr id="6" name="object 6"/>
            <p:cNvSpPr/>
            <p:nvPr/>
          </p:nvSpPr>
          <p:spPr>
            <a:xfrm>
              <a:off x="0" y="563880"/>
              <a:ext cx="9144000" cy="807720"/>
            </a:xfrm>
            <a:custGeom>
              <a:avLst/>
              <a:gdLst/>
              <a:ahLst/>
              <a:cxnLst/>
              <a:rect l="l" t="t" r="r" b="b"/>
              <a:pathLst>
                <a:path w="9144000" h="807719">
                  <a:moveTo>
                    <a:pt x="0" y="807720"/>
                  </a:moveTo>
                  <a:lnTo>
                    <a:pt x="9144000" y="80772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077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33400"/>
              <a:ext cx="9144000" cy="30480"/>
            </a:xfrm>
            <a:custGeom>
              <a:avLst/>
              <a:gdLst/>
              <a:ahLst/>
              <a:cxnLst/>
              <a:rect l="l" t="t" r="r" b="b"/>
              <a:pathLst>
                <a:path w="9144000" h="30479">
                  <a:moveTo>
                    <a:pt x="0" y="30479"/>
                  </a:moveTo>
                  <a:lnTo>
                    <a:pt x="9144000" y="3047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0479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533400"/>
            </a:xfrm>
            <a:custGeom>
              <a:avLst/>
              <a:gdLst/>
              <a:ahLst/>
              <a:cxnLst/>
              <a:rect l="l" t="t" r="r" b="b"/>
              <a:pathLst>
                <a:path w="9144000" h="533400">
                  <a:moveTo>
                    <a:pt x="91440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9144000" y="533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52400"/>
              <a:ext cx="719328" cy="71932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93444" y="221741"/>
            <a:ext cx="297688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5" dirty="0">
                <a:solidFill>
                  <a:srgbClr val="FFFFFF"/>
                </a:solidFill>
                <a:latin typeface="Arial"/>
                <a:cs typeface="Arial"/>
              </a:rPr>
              <a:t>KAOHSIUNG</a:t>
            </a:r>
            <a:r>
              <a:rPr sz="13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5532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8896" y="2031390"/>
            <a:ext cx="2901950" cy="18370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650" spc="5" dirty="0">
                <a:latin typeface="Microsoft JhengHei"/>
                <a:cs typeface="Microsoft JhengHei"/>
              </a:rPr>
              <a:t>司令台上方及</a:t>
            </a:r>
            <a:r>
              <a:rPr sz="1650" spc="-10" dirty="0">
                <a:latin typeface="Microsoft JhengHei"/>
                <a:cs typeface="Microsoft JhengHei"/>
              </a:rPr>
              <a:t>旁</a:t>
            </a:r>
            <a:r>
              <a:rPr sz="1650" spc="5" dirty="0">
                <a:latin typeface="Microsoft JhengHei"/>
                <a:cs typeface="Microsoft JhengHei"/>
              </a:rPr>
              <a:t>電桿</a:t>
            </a:r>
            <a:r>
              <a:rPr sz="1650" spc="-10" dirty="0">
                <a:latin typeface="Microsoft JhengHei"/>
                <a:cs typeface="Microsoft JhengHei"/>
              </a:rPr>
              <a:t>照</a:t>
            </a:r>
            <a:r>
              <a:rPr sz="1650" spc="5" dirty="0">
                <a:latin typeface="Microsoft JhengHei"/>
                <a:cs typeface="Microsoft JhengHei"/>
              </a:rPr>
              <a:t>明燈</a:t>
            </a:r>
            <a:endParaRPr sz="1650">
              <a:latin typeface="Microsoft JhengHei"/>
              <a:cs typeface="Microsoft JhengHei"/>
            </a:endParaRPr>
          </a:p>
          <a:p>
            <a:pPr marL="247015">
              <a:lnSpc>
                <a:spcPct val="100000"/>
              </a:lnSpc>
              <a:spcBef>
                <a:spcPts val="400"/>
              </a:spcBef>
            </a:pPr>
            <a:r>
              <a:rPr sz="1650" dirty="0">
                <a:latin typeface="Arial MT"/>
                <a:cs typeface="Arial MT"/>
              </a:rPr>
              <a:t>1,000W</a:t>
            </a:r>
            <a:r>
              <a:rPr sz="1650" spc="4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x</a:t>
            </a:r>
            <a:r>
              <a:rPr sz="1650" spc="44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10</a:t>
            </a:r>
            <a:r>
              <a:rPr sz="1650" spc="5" dirty="0">
                <a:latin typeface="Microsoft JhengHei"/>
                <a:cs typeface="Microsoft JhengHei"/>
              </a:rPr>
              <a:t>組 </a:t>
            </a:r>
            <a:r>
              <a:rPr sz="1650" spc="55" dirty="0">
                <a:latin typeface="Microsoft JhengHei"/>
                <a:cs typeface="Microsoft JhengHei"/>
              </a:rPr>
              <a:t> </a:t>
            </a:r>
            <a:r>
              <a:rPr sz="1650" dirty="0">
                <a:latin typeface="Arial MT"/>
                <a:cs typeface="Arial MT"/>
              </a:rPr>
              <a:t>=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10,000W</a:t>
            </a:r>
            <a:endParaRPr sz="1650">
              <a:latin typeface="Arial MT"/>
              <a:cs typeface="Arial MT"/>
            </a:endParaRPr>
          </a:p>
          <a:p>
            <a:pPr marL="247015" marR="379730" indent="-234950">
              <a:lnSpc>
                <a:spcPct val="120000"/>
              </a:lnSpc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650" spc="5" dirty="0">
                <a:latin typeface="Microsoft JhengHei"/>
                <a:cs typeface="Microsoft JhengHei"/>
              </a:rPr>
              <a:t>醫研大樓</a:t>
            </a:r>
            <a:r>
              <a:rPr sz="1650" dirty="0">
                <a:latin typeface="Arial MT"/>
                <a:cs typeface="Arial MT"/>
              </a:rPr>
              <a:t>6F</a:t>
            </a:r>
            <a:r>
              <a:rPr sz="1650" spc="5" dirty="0">
                <a:latin typeface="Microsoft JhengHei"/>
                <a:cs typeface="Microsoft JhengHei"/>
              </a:rPr>
              <a:t>及</a:t>
            </a:r>
            <a:r>
              <a:rPr sz="1650" spc="-5" dirty="0">
                <a:latin typeface="Arial MT"/>
                <a:cs typeface="Arial MT"/>
              </a:rPr>
              <a:t>9F</a:t>
            </a:r>
            <a:r>
              <a:rPr sz="1650" spc="5" dirty="0">
                <a:latin typeface="Microsoft JhengHei"/>
                <a:cs typeface="Microsoft JhengHei"/>
              </a:rPr>
              <a:t>照</a:t>
            </a:r>
            <a:r>
              <a:rPr sz="1650" spc="-10" dirty="0">
                <a:latin typeface="Microsoft JhengHei"/>
                <a:cs typeface="Microsoft JhengHei"/>
              </a:rPr>
              <a:t>明</a:t>
            </a:r>
            <a:r>
              <a:rPr sz="1650" spc="5" dirty="0">
                <a:latin typeface="Microsoft JhengHei"/>
                <a:cs typeface="Microsoft JhengHei"/>
              </a:rPr>
              <a:t>燈 </a:t>
            </a:r>
            <a:r>
              <a:rPr sz="1650" dirty="0">
                <a:latin typeface="Arial MT"/>
                <a:cs typeface="Arial MT"/>
              </a:rPr>
              <a:t>2,000</a:t>
            </a:r>
            <a:r>
              <a:rPr sz="1650" spc="-5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x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10</a:t>
            </a:r>
            <a:r>
              <a:rPr sz="1650" spc="5" dirty="0">
                <a:latin typeface="Microsoft JhengHei"/>
                <a:cs typeface="Microsoft JhengHei"/>
              </a:rPr>
              <a:t>組 </a:t>
            </a:r>
            <a:r>
              <a:rPr sz="1650" dirty="0">
                <a:latin typeface="Arial MT"/>
                <a:cs typeface="Arial MT"/>
              </a:rPr>
              <a:t>= 20,000W </a:t>
            </a:r>
            <a:r>
              <a:rPr sz="1650" spc="-445" dirty="0">
                <a:latin typeface="Arial MT"/>
                <a:cs typeface="Arial MT"/>
              </a:rPr>
              <a:t> </a:t>
            </a:r>
            <a:r>
              <a:rPr sz="1650" spc="5" dirty="0">
                <a:latin typeface="Microsoft JhengHei"/>
                <a:cs typeface="Microsoft JhengHei"/>
              </a:rPr>
              <a:t>合計</a:t>
            </a:r>
            <a:r>
              <a:rPr sz="1650" dirty="0">
                <a:latin typeface="Arial MT"/>
                <a:cs typeface="Arial MT"/>
              </a:rPr>
              <a:t>30,000W=30KW</a:t>
            </a:r>
            <a:endParaRPr sz="1650">
              <a:latin typeface="Arial MT"/>
              <a:cs typeface="Arial MT"/>
            </a:endParaRPr>
          </a:p>
          <a:p>
            <a:pPr marL="247015">
              <a:lnSpc>
                <a:spcPct val="100000"/>
              </a:lnSpc>
              <a:spcBef>
                <a:spcPts val="395"/>
              </a:spcBef>
            </a:pPr>
            <a:r>
              <a:rPr sz="1650" spc="5" dirty="0">
                <a:latin typeface="Microsoft JhengHei"/>
                <a:cs typeface="Microsoft JhengHei"/>
              </a:rPr>
              <a:t>以</a:t>
            </a:r>
            <a:r>
              <a:rPr sz="1650" dirty="0">
                <a:latin typeface="Arial MT"/>
                <a:cs typeface="Arial MT"/>
              </a:rPr>
              <a:t>12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spc="5" dirty="0">
                <a:latin typeface="Microsoft JhengHei"/>
                <a:cs typeface="Microsoft JhengHei"/>
              </a:rPr>
              <a:t>元</a:t>
            </a:r>
            <a:r>
              <a:rPr sz="1650" dirty="0">
                <a:latin typeface="Arial MT"/>
                <a:cs typeface="Arial MT"/>
              </a:rPr>
              <a:t>/KWH</a:t>
            </a:r>
            <a:r>
              <a:rPr sz="1650" spc="409" dirty="0">
                <a:latin typeface="Arial MT"/>
                <a:cs typeface="Arial MT"/>
              </a:rPr>
              <a:t> </a:t>
            </a:r>
            <a:r>
              <a:rPr sz="1650" spc="5" dirty="0">
                <a:latin typeface="Microsoft JhengHei"/>
                <a:cs typeface="Microsoft JhengHei"/>
              </a:rPr>
              <a:t>計算</a:t>
            </a:r>
            <a:endParaRPr sz="165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896" y="3842664"/>
            <a:ext cx="99060" cy="6292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•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•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101" y="3883914"/>
            <a:ext cx="2896235" cy="30226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1650" spc="5" dirty="0">
                <a:solidFill>
                  <a:srgbClr val="FF0000"/>
                </a:solidFill>
                <a:latin typeface="Arial MT"/>
                <a:cs typeface="Arial MT"/>
              </a:rPr>
              <a:t>30KW</a:t>
            </a:r>
            <a:r>
              <a:rPr sz="165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x</a:t>
            </a:r>
            <a:r>
              <a:rPr sz="1650" spc="-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/KWH</a:t>
            </a:r>
            <a:r>
              <a:rPr sz="165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=</a:t>
            </a:r>
            <a:r>
              <a:rPr sz="16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360</a:t>
            </a:r>
            <a:r>
              <a:rPr sz="165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/hr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101" y="4185665"/>
            <a:ext cx="5866765" cy="2794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1650" spc="-40" dirty="0">
                <a:solidFill>
                  <a:srgbClr val="FF0000"/>
                </a:solidFill>
                <a:latin typeface="Arial MT"/>
                <a:cs typeface="Arial MT"/>
              </a:rPr>
              <a:t>110</a:t>
            </a:r>
            <a:r>
              <a:rPr sz="165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年</a:t>
            </a:r>
            <a:r>
              <a:rPr sz="165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下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1650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期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  <a:r>
              <a:rPr sz="165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324hr</a:t>
            </a:r>
            <a:r>
              <a:rPr sz="165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*360 =</a:t>
            </a:r>
            <a:r>
              <a:rPr sz="165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spc="-25" dirty="0">
                <a:solidFill>
                  <a:srgbClr val="FF0000"/>
                </a:solidFill>
                <a:latin typeface="Arial MT"/>
                <a:cs typeface="Arial MT"/>
              </a:rPr>
              <a:t>116640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650" spc="3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(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足球</a:t>
            </a:r>
            <a:r>
              <a:rPr sz="1650" spc="-5" dirty="0">
                <a:solidFill>
                  <a:srgbClr val="FF0000"/>
                </a:solidFill>
                <a:latin typeface="Arial MT"/>
                <a:cs typeface="Arial MT"/>
              </a:rPr>
              <a:t>/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橄</a:t>
            </a:r>
            <a:r>
              <a:rPr sz="165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欖</a:t>
            </a:r>
            <a:r>
              <a:rPr sz="1650" dirty="0">
                <a:solidFill>
                  <a:srgbClr val="FF0000"/>
                </a:solidFill>
                <a:latin typeface="Microsoft JhengHei"/>
                <a:cs typeface="Microsoft JhengHei"/>
              </a:rPr>
              <a:t>球</a:t>
            </a:r>
            <a:r>
              <a:rPr sz="1650" spc="-5" dirty="0">
                <a:solidFill>
                  <a:srgbClr val="FF0000"/>
                </a:solidFill>
                <a:latin typeface="Arial MT"/>
                <a:cs typeface="Arial MT"/>
              </a:rPr>
              <a:t>/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飛</a:t>
            </a:r>
            <a:r>
              <a:rPr sz="165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盤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校</a:t>
            </a:r>
            <a:r>
              <a:rPr sz="165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隊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)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00933" y="1279397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F487C"/>
                </a:solidFill>
                <a:latin typeface="Microsoft JhengHei"/>
                <a:cs typeface="Microsoft JhengHei"/>
              </a:rPr>
              <a:t>運動田徑場部份用電計費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6555" y="2479548"/>
            <a:ext cx="2412492" cy="171602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9735" y="2522220"/>
            <a:ext cx="2433827" cy="163067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248150" y="2182748"/>
            <a:ext cx="7143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" dirty="0">
                <a:latin typeface="SimSun"/>
                <a:cs typeface="SimSun"/>
              </a:rPr>
              <a:t>醫研大樓</a:t>
            </a:r>
            <a:endParaRPr sz="1350">
              <a:latin typeface="SimSun"/>
              <a:cs typeface="SimSu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36331" y="6455972"/>
            <a:ext cx="22606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31</a:t>
            </a:fld>
            <a:endParaRPr sz="105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69589" y="6601038"/>
            <a:ext cx="2007235" cy="1778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敦品勵學</a:t>
            </a:r>
            <a:r>
              <a:rPr sz="90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實證濟世</a:t>
            </a:r>
            <a:r>
              <a:rPr sz="900" spc="14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深耕國際</a:t>
            </a:r>
            <a:r>
              <a:rPr sz="900" spc="14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永續高醫</a:t>
            </a:r>
            <a:endParaRPr sz="9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18554" y="2204084"/>
            <a:ext cx="88646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5" dirty="0">
                <a:latin typeface="SimSun"/>
                <a:cs typeface="SimSun"/>
              </a:rPr>
              <a:t>操場司令台</a:t>
            </a:r>
            <a:endParaRPr sz="135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056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399"/>
                </a:moveTo>
                <a:lnTo>
                  <a:pt x="9144000" y="152399"/>
                </a:lnTo>
                <a:lnTo>
                  <a:pt x="9144000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839200" cy="1295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6477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9144000" y="0"/>
                </a:moveTo>
                <a:lnTo>
                  <a:pt x="0" y="0"/>
                </a:lnTo>
                <a:lnTo>
                  <a:pt x="0" y="1371600"/>
                </a:lnTo>
                <a:lnTo>
                  <a:pt x="9144000" y="1371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5320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0900" y="63991"/>
            <a:ext cx="1277620" cy="3771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50" spc="5" dirty="0">
                <a:solidFill>
                  <a:srgbClr val="1F487C"/>
                </a:solidFill>
                <a:latin typeface="Microsoft JhengHei"/>
                <a:cs typeface="Microsoft JhengHei"/>
              </a:rPr>
              <a:t>高雄醫學大學</a:t>
            </a:r>
            <a:endParaRPr sz="1050">
              <a:latin typeface="Microsoft JhengHei"/>
              <a:cs typeface="Microsoft JhengHei"/>
            </a:endParaRPr>
          </a:p>
          <a:p>
            <a:pPr marL="19050">
              <a:lnSpc>
                <a:spcPct val="100000"/>
              </a:lnSpc>
              <a:spcBef>
                <a:spcPts val="254"/>
              </a:spcBef>
            </a:pP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Kaohs</a:t>
            </a:r>
            <a:r>
              <a:rPr sz="750" spc="-15" dirty="0">
                <a:solidFill>
                  <a:srgbClr val="1F487C"/>
                </a:solidFill>
                <a:latin typeface="Arial MT"/>
                <a:cs typeface="Arial MT"/>
              </a:rPr>
              <a:t>i</a:t>
            </a: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u</a:t>
            </a:r>
            <a:r>
              <a:rPr sz="750" spc="-15" dirty="0">
                <a:solidFill>
                  <a:srgbClr val="1F487C"/>
                </a:solidFill>
                <a:latin typeface="Arial MT"/>
                <a:cs typeface="Arial MT"/>
              </a:rPr>
              <a:t>n</a:t>
            </a: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g</a:t>
            </a:r>
            <a:r>
              <a:rPr sz="750" spc="-4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750" spc="10" dirty="0">
                <a:solidFill>
                  <a:srgbClr val="1F487C"/>
                </a:solidFill>
                <a:latin typeface="Arial MT"/>
                <a:cs typeface="Arial MT"/>
              </a:rPr>
              <a:t>M</a:t>
            </a: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edic</a:t>
            </a:r>
            <a:r>
              <a:rPr sz="750" spc="-15" dirty="0">
                <a:solidFill>
                  <a:srgbClr val="1F487C"/>
                </a:solidFill>
                <a:latin typeface="Arial MT"/>
                <a:cs typeface="Arial MT"/>
              </a:rPr>
              <a:t>a</a:t>
            </a: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l</a:t>
            </a:r>
            <a:r>
              <a:rPr sz="750" spc="-45" dirty="0">
                <a:solidFill>
                  <a:srgbClr val="1F487C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1F487C"/>
                </a:solidFill>
                <a:latin typeface="Arial MT"/>
                <a:cs typeface="Arial MT"/>
              </a:rPr>
              <a:t>U</a:t>
            </a: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ni</a:t>
            </a:r>
            <a:r>
              <a:rPr sz="750" spc="15" dirty="0">
                <a:solidFill>
                  <a:srgbClr val="1F487C"/>
                </a:solidFill>
                <a:latin typeface="Arial MT"/>
                <a:cs typeface="Arial MT"/>
              </a:rPr>
              <a:t>v</a:t>
            </a: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er</a:t>
            </a:r>
            <a:r>
              <a:rPr sz="750" spc="-10" dirty="0">
                <a:solidFill>
                  <a:srgbClr val="1F487C"/>
                </a:solidFill>
                <a:latin typeface="Arial MT"/>
                <a:cs typeface="Arial MT"/>
              </a:rPr>
              <a:t>s</a:t>
            </a:r>
            <a:r>
              <a:rPr sz="750" spc="-15" dirty="0">
                <a:solidFill>
                  <a:srgbClr val="1F487C"/>
                </a:solidFill>
                <a:latin typeface="Arial MT"/>
                <a:cs typeface="Arial MT"/>
              </a:rPr>
              <a:t>i</a:t>
            </a:r>
            <a:r>
              <a:rPr sz="750" spc="5" dirty="0">
                <a:solidFill>
                  <a:srgbClr val="1F487C"/>
                </a:solidFill>
                <a:latin typeface="Arial MT"/>
                <a:cs typeface="Arial MT"/>
              </a:rPr>
              <a:t>t</a:t>
            </a:r>
            <a:r>
              <a:rPr sz="750" dirty="0">
                <a:solidFill>
                  <a:srgbClr val="1F487C"/>
                </a:solidFill>
                <a:latin typeface="Arial MT"/>
                <a:cs typeface="Arial MT"/>
              </a:rPr>
              <a:t>y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144779"/>
            <a:ext cx="330708" cy="33070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44926" y="1002919"/>
            <a:ext cx="27686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00FF"/>
                </a:solidFill>
                <a:latin typeface="Microsoft JhengHei"/>
                <a:cs typeface="Microsoft JhengHei"/>
              </a:rPr>
              <a:t>綜合球場用電計費</a:t>
            </a:r>
            <a:endParaRPr sz="27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0382" y="2285836"/>
            <a:ext cx="3079750" cy="212979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269875" algn="l"/>
                <a:tab pos="270510" algn="l"/>
              </a:tabLst>
            </a:pPr>
            <a:r>
              <a:rPr sz="1650" dirty="0">
                <a:latin typeface="Microsoft JhengHei"/>
                <a:cs typeface="Microsoft JhengHei"/>
              </a:rPr>
              <a:t>綜合球場照明燈</a:t>
            </a:r>
            <a:endParaRPr sz="1650">
              <a:latin typeface="Microsoft JhengHei"/>
              <a:cs typeface="Microsoft JhengHei"/>
            </a:endParaRPr>
          </a:p>
          <a:p>
            <a:pPr marL="56515" algn="ctr">
              <a:lnSpc>
                <a:spcPct val="100000"/>
              </a:lnSpc>
              <a:spcBef>
                <a:spcPts val="395"/>
              </a:spcBef>
            </a:pPr>
            <a:r>
              <a:rPr sz="1650" dirty="0">
                <a:latin typeface="Arial MT"/>
                <a:cs typeface="Arial MT"/>
              </a:rPr>
              <a:t>2,000W</a:t>
            </a:r>
            <a:r>
              <a:rPr sz="1650" spc="42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x</a:t>
            </a:r>
            <a:r>
              <a:rPr sz="1650" spc="445" dirty="0">
                <a:latin typeface="Arial MT"/>
                <a:cs typeface="Arial MT"/>
              </a:rPr>
              <a:t> </a:t>
            </a:r>
            <a:r>
              <a:rPr sz="1650" spc="5" dirty="0">
                <a:latin typeface="Arial MT"/>
                <a:cs typeface="Arial MT"/>
              </a:rPr>
              <a:t>32</a:t>
            </a:r>
            <a:r>
              <a:rPr sz="1650" spc="5" dirty="0">
                <a:latin typeface="Microsoft JhengHei"/>
                <a:cs typeface="Microsoft JhengHei"/>
              </a:rPr>
              <a:t>組</a:t>
            </a:r>
            <a:r>
              <a:rPr sz="1650" spc="65" dirty="0">
                <a:latin typeface="Microsoft JhengHei"/>
                <a:cs typeface="Microsoft JhengHei"/>
              </a:rPr>
              <a:t> </a:t>
            </a:r>
            <a:r>
              <a:rPr sz="1650" dirty="0">
                <a:latin typeface="Arial MT"/>
                <a:cs typeface="Arial MT"/>
              </a:rPr>
              <a:t>=</a:t>
            </a:r>
            <a:r>
              <a:rPr sz="1650" spc="-15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64,000W</a:t>
            </a:r>
            <a:endParaRPr sz="16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Arial MT"/>
              <a:cs typeface="Arial MT"/>
            </a:endParaRPr>
          </a:p>
          <a:p>
            <a:pPr marL="257175" marR="835660" indent="-25717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57175" algn="l"/>
                <a:tab pos="270510" algn="l"/>
              </a:tabLst>
            </a:pPr>
            <a:r>
              <a:rPr sz="1650" spc="5" dirty="0">
                <a:latin typeface="Microsoft JhengHei"/>
                <a:cs typeface="Microsoft JhengHei"/>
              </a:rPr>
              <a:t>合計</a:t>
            </a:r>
            <a:r>
              <a:rPr sz="1650" dirty="0">
                <a:latin typeface="Arial MT"/>
                <a:cs typeface="Arial MT"/>
              </a:rPr>
              <a:t>6</a:t>
            </a:r>
            <a:r>
              <a:rPr sz="1650" spc="5" dirty="0">
                <a:latin typeface="Arial MT"/>
                <a:cs typeface="Arial MT"/>
              </a:rPr>
              <a:t>4</a:t>
            </a:r>
            <a:r>
              <a:rPr sz="1650" dirty="0">
                <a:latin typeface="Arial MT"/>
                <a:cs typeface="Arial MT"/>
              </a:rPr>
              <a:t>,0</a:t>
            </a:r>
            <a:r>
              <a:rPr sz="1650" spc="-10" dirty="0">
                <a:latin typeface="Arial MT"/>
                <a:cs typeface="Arial MT"/>
              </a:rPr>
              <a:t>00</a:t>
            </a:r>
            <a:r>
              <a:rPr sz="1650" spc="5" dirty="0">
                <a:latin typeface="Arial MT"/>
                <a:cs typeface="Arial MT"/>
              </a:rPr>
              <a:t>W</a:t>
            </a:r>
            <a:r>
              <a:rPr sz="1650" spc="-10" dirty="0">
                <a:latin typeface="Arial MT"/>
                <a:cs typeface="Arial MT"/>
              </a:rPr>
              <a:t>=64</a:t>
            </a:r>
            <a:r>
              <a:rPr sz="1650" spc="5" dirty="0">
                <a:latin typeface="Arial MT"/>
                <a:cs typeface="Arial MT"/>
              </a:rPr>
              <a:t>KW</a:t>
            </a:r>
            <a:endParaRPr sz="1650">
              <a:latin typeface="Arial MT"/>
              <a:cs typeface="Arial MT"/>
            </a:endParaRPr>
          </a:p>
          <a:p>
            <a:pPr marR="781050" algn="ctr">
              <a:lnSpc>
                <a:spcPct val="100000"/>
              </a:lnSpc>
              <a:spcBef>
                <a:spcPts val="395"/>
              </a:spcBef>
            </a:pPr>
            <a:r>
              <a:rPr sz="1650" spc="5" dirty="0">
                <a:latin typeface="Microsoft JhengHei"/>
                <a:cs typeface="Microsoft JhengHei"/>
              </a:rPr>
              <a:t>以</a:t>
            </a:r>
            <a:r>
              <a:rPr sz="1650" dirty="0">
                <a:latin typeface="Arial MT"/>
                <a:cs typeface="Arial MT"/>
              </a:rPr>
              <a:t>12</a:t>
            </a:r>
            <a:r>
              <a:rPr sz="1650" spc="-45" dirty="0">
                <a:latin typeface="Arial MT"/>
                <a:cs typeface="Arial MT"/>
              </a:rPr>
              <a:t> </a:t>
            </a:r>
            <a:r>
              <a:rPr sz="1650" spc="5" dirty="0">
                <a:latin typeface="Microsoft JhengHei"/>
                <a:cs typeface="Microsoft JhengHei"/>
              </a:rPr>
              <a:t>元</a:t>
            </a:r>
            <a:r>
              <a:rPr sz="1650" dirty="0">
                <a:latin typeface="Arial MT"/>
                <a:cs typeface="Arial MT"/>
              </a:rPr>
              <a:t>/KWH</a:t>
            </a:r>
            <a:r>
              <a:rPr sz="1650" spc="415" dirty="0">
                <a:latin typeface="Arial MT"/>
                <a:cs typeface="Arial MT"/>
              </a:rPr>
              <a:t> </a:t>
            </a:r>
            <a:r>
              <a:rPr sz="1650" spc="5" dirty="0">
                <a:latin typeface="Microsoft JhengHei"/>
                <a:cs typeface="Microsoft JhengHei"/>
              </a:rPr>
              <a:t>計價</a:t>
            </a:r>
            <a:endParaRPr sz="165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Microsoft JhengHei"/>
              <a:cs typeface="Microsoft JhengHei"/>
            </a:endParaRPr>
          </a:p>
          <a:p>
            <a:pPr marL="257175" indent="-257175">
              <a:lnSpc>
                <a:spcPct val="100000"/>
              </a:lnSpc>
              <a:buChar char="•"/>
              <a:tabLst>
                <a:tab pos="257175" algn="l"/>
                <a:tab pos="270510" algn="l"/>
              </a:tabLst>
            </a:pP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64KW x</a:t>
            </a:r>
            <a:r>
              <a:rPr sz="16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12</a:t>
            </a:r>
            <a:r>
              <a:rPr sz="16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/KWH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=</a:t>
            </a:r>
            <a:r>
              <a:rPr sz="16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768</a:t>
            </a:r>
            <a:r>
              <a:rPr sz="16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/hr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382" y="4439539"/>
            <a:ext cx="9906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•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524" y="4431284"/>
            <a:ext cx="5136515" cy="279400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215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r>
              <a:rPr sz="1650" spc="-40" dirty="0">
                <a:solidFill>
                  <a:srgbClr val="FF0000"/>
                </a:solidFill>
                <a:latin typeface="Arial MT"/>
                <a:cs typeface="Arial MT"/>
              </a:rPr>
              <a:t>110</a:t>
            </a:r>
            <a:r>
              <a:rPr sz="165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年</a:t>
            </a:r>
            <a:r>
              <a:rPr sz="165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下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165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期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:</a:t>
            </a:r>
            <a:r>
              <a:rPr sz="165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MT"/>
                <a:cs typeface="Arial MT"/>
              </a:rPr>
              <a:t>237hr</a:t>
            </a:r>
            <a:r>
              <a:rPr sz="165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*768</a:t>
            </a:r>
            <a:r>
              <a:rPr sz="165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=</a:t>
            </a:r>
            <a:r>
              <a:rPr sz="165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182016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r>
              <a:rPr sz="1650" spc="2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(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籃球</a:t>
            </a:r>
            <a:r>
              <a:rPr sz="165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男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女</a:t>
            </a:r>
            <a:r>
              <a:rPr sz="165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校</a:t>
            </a:r>
            <a:r>
              <a:rPr sz="16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隊</a:t>
            </a:r>
            <a:r>
              <a:rPr sz="1650" dirty="0">
                <a:solidFill>
                  <a:srgbClr val="FF0000"/>
                </a:solidFill>
                <a:latin typeface="Arial MT"/>
                <a:cs typeface="Arial MT"/>
              </a:rPr>
              <a:t>)</a:t>
            </a:r>
            <a:endParaRPr sz="165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38700" y="1685544"/>
            <a:ext cx="3686810" cy="2755900"/>
            <a:chOff x="4838700" y="1685544"/>
            <a:chExt cx="3686810" cy="27559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2416" y="1685544"/>
              <a:ext cx="3672840" cy="27553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3376" y="3354323"/>
              <a:ext cx="1262634" cy="2263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53177" y="3294126"/>
              <a:ext cx="1233170" cy="196850"/>
            </a:xfrm>
            <a:custGeom>
              <a:avLst/>
              <a:gdLst/>
              <a:ahLst/>
              <a:cxnLst/>
              <a:rect l="l" t="t" r="r" b="b"/>
              <a:pathLst>
                <a:path w="1233170" h="196850">
                  <a:moveTo>
                    <a:pt x="0" y="196596"/>
                  </a:moveTo>
                  <a:lnTo>
                    <a:pt x="49149" y="0"/>
                  </a:lnTo>
                  <a:lnTo>
                    <a:pt x="1232916" y="0"/>
                  </a:lnTo>
                  <a:lnTo>
                    <a:pt x="1183767" y="196596"/>
                  </a:lnTo>
                  <a:lnTo>
                    <a:pt x="0" y="19659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6872" y="3360407"/>
              <a:ext cx="1171194" cy="2888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916673" y="3300222"/>
              <a:ext cx="1141730" cy="259079"/>
            </a:xfrm>
            <a:custGeom>
              <a:avLst/>
              <a:gdLst/>
              <a:ahLst/>
              <a:cxnLst/>
              <a:rect l="l" t="t" r="r" b="b"/>
              <a:pathLst>
                <a:path w="1141729" h="259079">
                  <a:moveTo>
                    <a:pt x="1141476" y="0"/>
                  </a:moveTo>
                  <a:lnTo>
                    <a:pt x="1076705" y="259079"/>
                  </a:lnTo>
                  <a:lnTo>
                    <a:pt x="0" y="259079"/>
                  </a:lnTo>
                  <a:lnTo>
                    <a:pt x="64770" y="0"/>
                  </a:lnTo>
                  <a:lnTo>
                    <a:pt x="1141476" y="0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236331" y="6455972"/>
            <a:ext cx="22606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32</a:t>
            </a:fld>
            <a:endParaRPr sz="10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69589" y="6601038"/>
            <a:ext cx="2007235" cy="17780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敦品勵學</a:t>
            </a:r>
            <a:r>
              <a:rPr sz="90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實證濟世</a:t>
            </a:r>
            <a:r>
              <a:rPr sz="900" spc="14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深耕國際</a:t>
            </a:r>
            <a:r>
              <a:rPr sz="900" spc="14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900" dirty="0">
                <a:solidFill>
                  <a:srgbClr val="FFFFFF"/>
                </a:solidFill>
                <a:latin typeface="Microsoft JhengHei"/>
                <a:cs typeface="Microsoft JhengHei"/>
              </a:rPr>
              <a:t>永續高醫</a:t>
            </a:r>
            <a:endParaRPr sz="9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4588" y="518159"/>
            <a:ext cx="7475220" cy="677545"/>
            <a:chOff x="894588" y="518159"/>
            <a:chExt cx="7475220" cy="677545"/>
          </a:xfrm>
        </p:grpSpPr>
        <p:sp>
          <p:nvSpPr>
            <p:cNvPr id="3" name="object 3"/>
            <p:cNvSpPr/>
            <p:nvPr/>
          </p:nvSpPr>
          <p:spPr>
            <a:xfrm>
              <a:off x="894588" y="1086611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104" y="518159"/>
              <a:ext cx="1003554" cy="6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0" y="518159"/>
              <a:ext cx="933450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5911" y="518159"/>
              <a:ext cx="703326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6139" y="518159"/>
              <a:ext cx="579882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2923" y="518159"/>
              <a:ext cx="703326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152" y="518159"/>
              <a:ext cx="579881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9936" y="518159"/>
              <a:ext cx="2803398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7291" y="518159"/>
              <a:ext cx="1090422" cy="67741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71" y="6423659"/>
            <a:ext cx="428244" cy="42824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3539" y="596010"/>
            <a:ext cx="526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Microsoft JhengHei"/>
                <a:cs typeface="Microsoft JhengHei"/>
              </a:rPr>
              <a:t>台</a:t>
            </a:r>
            <a:r>
              <a:rPr sz="2400" b="1" spc="-40" dirty="0">
                <a:latin typeface="Microsoft JhengHei"/>
                <a:cs typeface="Microsoft JhengHei"/>
              </a:rPr>
              <a:t>電112年1月</a:t>
            </a:r>
            <a:r>
              <a:rPr sz="2400" b="1" spc="-35" dirty="0">
                <a:latin typeface="Microsoft JhengHei"/>
                <a:cs typeface="Microsoft JhengHei"/>
              </a:rPr>
              <a:t>1</a:t>
            </a:r>
            <a:r>
              <a:rPr sz="2400" b="1" spc="-40" dirty="0">
                <a:latin typeface="Microsoft JhengHei"/>
                <a:cs typeface="Microsoft JhengHei"/>
              </a:rPr>
              <a:t>日起調整</a:t>
            </a:r>
            <a:r>
              <a:rPr sz="2400" b="1" spc="-50" dirty="0">
                <a:latin typeface="Microsoft JhengHei"/>
                <a:cs typeface="Microsoft JhengHei"/>
              </a:rPr>
              <a:t>時</a:t>
            </a:r>
            <a:r>
              <a:rPr sz="2400" b="1" spc="-40" dirty="0">
                <a:latin typeface="Microsoft JhengHei"/>
                <a:cs typeface="Microsoft JhengHei"/>
              </a:rPr>
              <a:t>間電</a:t>
            </a:r>
            <a:r>
              <a:rPr sz="2400" b="1" dirty="0">
                <a:latin typeface="Microsoft JhengHei"/>
                <a:cs typeface="Microsoft JhengHei"/>
              </a:rPr>
              <a:t>價</a:t>
            </a:r>
            <a:r>
              <a:rPr sz="2400" b="1" spc="-110" dirty="0">
                <a:latin typeface="Microsoft JhengHei"/>
                <a:cs typeface="Microsoft JhengHei"/>
              </a:rPr>
              <a:t> </a:t>
            </a:r>
            <a:r>
              <a:rPr sz="2400" b="1" spc="-40" dirty="0">
                <a:latin typeface="Microsoft JhengHei"/>
                <a:cs typeface="Microsoft JhengHei"/>
              </a:rPr>
              <a:t>(1/2)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62115" y="1482852"/>
            <a:ext cx="1501139" cy="1510284"/>
          </a:xfrm>
          <a:prstGeom prst="rect">
            <a:avLst/>
          </a:prstGeom>
        </p:spPr>
      </p:pic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06219" y="2951988"/>
          <a:ext cx="3059429" cy="1645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290"/>
                <a:gridCol w="1136015"/>
                <a:gridCol w="687705"/>
                <a:gridCol w="566419"/>
              </a:tblGrid>
              <a:tr h="342900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夏月</a:t>
                      </a:r>
                      <a:r>
                        <a:rPr sz="1800" b="1" spc="-110" dirty="0"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200" b="1" dirty="0">
                          <a:latin typeface="Microsoft JhengHei"/>
                          <a:cs typeface="Microsoft JhengHei"/>
                        </a:rPr>
                        <a:t>(6~9月)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時數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4343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10:00~12:00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13:00~17:00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5.37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半尖峰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07:30~10:00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12:00~13:00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17:00~22:30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3.34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離峰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22:30~07:30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1.52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4785995" y="3381070"/>
            <a:ext cx="2117725" cy="831215"/>
            <a:chOff x="4785995" y="3381070"/>
            <a:chExt cx="2117725" cy="831215"/>
          </a:xfrm>
        </p:grpSpPr>
        <p:sp>
          <p:nvSpPr>
            <p:cNvPr id="17" name="object 17"/>
            <p:cNvSpPr/>
            <p:nvPr/>
          </p:nvSpPr>
          <p:spPr>
            <a:xfrm>
              <a:off x="4785995" y="3381070"/>
              <a:ext cx="2117725" cy="407670"/>
            </a:xfrm>
            <a:custGeom>
              <a:avLst/>
              <a:gdLst/>
              <a:ahLst/>
              <a:cxnLst/>
              <a:rect l="l" t="t" r="r" b="b"/>
              <a:pathLst>
                <a:path w="2117725" h="407670">
                  <a:moveTo>
                    <a:pt x="2117217" y="0"/>
                  </a:moveTo>
                  <a:lnTo>
                    <a:pt x="0" y="0"/>
                  </a:lnTo>
                  <a:lnTo>
                    <a:pt x="0" y="407085"/>
                  </a:lnTo>
                  <a:lnTo>
                    <a:pt x="2117217" y="407085"/>
                  </a:lnTo>
                  <a:lnTo>
                    <a:pt x="2117217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85995" y="3788079"/>
              <a:ext cx="2117725" cy="424180"/>
            </a:xfrm>
            <a:custGeom>
              <a:avLst/>
              <a:gdLst/>
              <a:ahLst/>
              <a:cxnLst/>
              <a:rect l="l" t="t" r="r" b="b"/>
              <a:pathLst>
                <a:path w="2117725" h="424179">
                  <a:moveTo>
                    <a:pt x="2117217" y="0"/>
                  </a:moveTo>
                  <a:lnTo>
                    <a:pt x="791997" y="0"/>
                  </a:lnTo>
                  <a:lnTo>
                    <a:pt x="0" y="0"/>
                  </a:lnTo>
                  <a:lnTo>
                    <a:pt x="0" y="423748"/>
                  </a:lnTo>
                  <a:lnTo>
                    <a:pt x="791972" y="423748"/>
                  </a:lnTo>
                  <a:lnTo>
                    <a:pt x="2117217" y="423748"/>
                  </a:lnTo>
                  <a:lnTo>
                    <a:pt x="2117217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54575" y="3386328"/>
              <a:ext cx="1682114" cy="705485"/>
            </a:xfrm>
            <a:custGeom>
              <a:avLst/>
              <a:gdLst/>
              <a:ahLst/>
              <a:cxnLst/>
              <a:rect l="l" t="t" r="r" b="b"/>
              <a:pathLst>
                <a:path w="1682115" h="705485">
                  <a:moveTo>
                    <a:pt x="304800" y="502412"/>
                  </a:moveTo>
                  <a:lnTo>
                    <a:pt x="0" y="502412"/>
                  </a:lnTo>
                  <a:lnTo>
                    <a:pt x="0" y="705104"/>
                  </a:lnTo>
                  <a:lnTo>
                    <a:pt x="304800" y="705104"/>
                  </a:lnTo>
                  <a:lnTo>
                    <a:pt x="304800" y="502412"/>
                  </a:lnTo>
                  <a:close/>
                </a:path>
                <a:path w="1682115" h="705485">
                  <a:moveTo>
                    <a:pt x="1525524" y="0"/>
                  </a:moveTo>
                  <a:lnTo>
                    <a:pt x="1039368" y="0"/>
                  </a:lnTo>
                  <a:lnTo>
                    <a:pt x="886968" y="0"/>
                  </a:lnTo>
                  <a:lnTo>
                    <a:pt x="457200" y="0"/>
                  </a:lnTo>
                  <a:lnTo>
                    <a:pt x="457200" y="303276"/>
                  </a:lnTo>
                  <a:lnTo>
                    <a:pt x="886968" y="303276"/>
                  </a:lnTo>
                  <a:lnTo>
                    <a:pt x="1039368" y="303276"/>
                  </a:lnTo>
                  <a:lnTo>
                    <a:pt x="1525524" y="303276"/>
                  </a:lnTo>
                  <a:lnTo>
                    <a:pt x="1525524" y="0"/>
                  </a:lnTo>
                  <a:close/>
                </a:path>
                <a:path w="1682115" h="705485">
                  <a:moveTo>
                    <a:pt x="1681988" y="502412"/>
                  </a:moveTo>
                  <a:lnTo>
                    <a:pt x="791972" y="502412"/>
                  </a:lnTo>
                  <a:lnTo>
                    <a:pt x="791972" y="705104"/>
                  </a:lnTo>
                  <a:lnTo>
                    <a:pt x="1681988" y="705104"/>
                  </a:lnTo>
                  <a:lnTo>
                    <a:pt x="1681988" y="50241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97800" y="3788079"/>
            <a:ext cx="692150" cy="424180"/>
            <a:chOff x="7797800" y="3788079"/>
            <a:chExt cx="692150" cy="424180"/>
          </a:xfrm>
        </p:grpSpPr>
        <p:sp>
          <p:nvSpPr>
            <p:cNvPr id="21" name="object 21"/>
            <p:cNvSpPr/>
            <p:nvPr/>
          </p:nvSpPr>
          <p:spPr>
            <a:xfrm>
              <a:off x="7797800" y="3788079"/>
              <a:ext cx="692150" cy="424180"/>
            </a:xfrm>
            <a:custGeom>
              <a:avLst/>
              <a:gdLst/>
              <a:ahLst/>
              <a:cxnLst/>
              <a:rect l="l" t="t" r="r" b="b"/>
              <a:pathLst>
                <a:path w="692150" h="424179">
                  <a:moveTo>
                    <a:pt x="691730" y="0"/>
                  </a:moveTo>
                  <a:lnTo>
                    <a:pt x="0" y="0"/>
                  </a:lnTo>
                  <a:lnTo>
                    <a:pt x="0" y="423748"/>
                  </a:lnTo>
                  <a:lnTo>
                    <a:pt x="691730" y="423748"/>
                  </a:lnTo>
                  <a:lnTo>
                    <a:pt x="691730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21827" y="3850639"/>
              <a:ext cx="399415" cy="271780"/>
            </a:xfrm>
            <a:custGeom>
              <a:avLst/>
              <a:gdLst/>
              <a:ahLst/>
              <a:cxnLst/>
              <a:rect l="l" t="t" r="r" b="b"/>
              <a:pathLst>
                <a:path w="399415" h="271779">
                  <a:moveTo>
                    <a:pt x="399288" y="0"/>
                  </a:moveTo>
                  <a:lnTo>
                    <a:pt x="0" y="0"/>
                  </a:lnTo>
                  <a:lnTo>
                    <a:pt x="0" y="271272"/>
                  </a:lnTo>
                  <a:lnTo>
                    <a:pt x="399288" y="271272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577966" y="5243169"/>
            <a:ext cx="1325245" cy="732790"/>
            <a:chOff x="5577966" y="5243169"/>
            <a:chExt cx="1325245" cy="732790"/>
          </a:xfrm>
        </p:grpSpPr>
        <p:sp>
          <p:nvSpPr>
            <p:cNvPr id="24" name="object 24"/>
            <p:cNvSpPr/>
            <p:nvPr/>
          </p:nvSpPr>
          <p:spPr>
            <a:xfrm>
              <a:off x="5577966" y="5243169"/>
              <a:ext cx="1325245" cy="732790"/>
            </a:xfrm>
            <a:custGeom>
              <a:avLst/>
              <a:gdLst/>
              <a:ahLst/>
              <a:cxnLst/>
              <a:rect l="l" t="t" r="r" b="b"/>
              <a:pathLst>
                <a:path w="1325245" h="732789">
                  <a:moveTo>
                    <a:pt x="1325244" y="0"/>
                  </a:moveTo>
                  <a:lnTo>
                    <a:pt x="0" y="0"/>
                  </a:lnTo>
                  <a:lnTo>
                    <a:pt x="0" y="732764"/>
                  </a:lnTo>
                  <a:lnTo>
                    <a:pt x="1325244" y="732764"/>
                  </a:lnTo>
                  <a:lnTo>
                    <a:pt x="1325244" y="0"/>
                  </a:lnTo>
                  <a:close/>
                </a:path>
              </a:pathLst>
            </a:custGeom>
            <a:solidFill>
              <a:srgbClr val="E7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46546" y="5498299"/>
              <a:ext cx="890269" cy="203200"/>
            </a:xfrm>
            <a:custGeom>
              <a:avLst/>
              <a:gdLst/>
              <a:ahLst/>
              <a:cxnLst/>
              <a:rect l="l" t="t" r="r" b="b"/>
              <a:pathLst>
                <a:path w="890270" h="203200">
                  <a:moveTo>
                    <a:pt x="890016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890016" y="202691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7797800" y="5243169"/>
            <a:ext cx="692150" cy="732790"/>
            <a:chOff x="7797800" y="5243169"/>
            <a:chExt cx="692150" cy="732790"/>
          </a:xfrm>
        </p:grpSpPr>
        <p:sp>
          <p:nvSpPr>
            <p:cNvPr id="27" name="object 27"/>
            <p:cNvSpPr/>
            <p:nvPr/>
          </p:nvSpPr>
          <p:spPr>
            <a:xfrm>
              <a:off x="7797800" y="5243169"/>
              <a:ext cx="692150" cy="732790"/>
            </a:xfrm>
            <a:custGeom>
              <a:avLst/>
              <a:gdLst/>
              <a:ahLst/>
              <a:cxnLst/>
              <a:rect l="l" t="t" r="r" b="b"/>
              <a:pathLst>
                <a:path w="692150" h="732789">
                  <a:moveTo>
                    <a:pt x="691730" y="0"/>
                  </a:moveTo>
                  <a:lnTo>
                    <a:pt x="0" y="0"/>
                  </a:lnTo>
                  <a:lnTo>
                    <a:pt x="0" y="732764"/>
                  </a:lnTo>
                  <a:lnTo>
                    <a:pt x="691730" y="732764"/>
                  </a:lnTo>
                  <a:lnTo>
                    <a:pt x="691730" y="0"/>
                  </a:lnTo>
                  <a:close/>
                </a:path>
              </a:pathLst>
            </a:custGeom>
            <a:solidFill>
              <a:srgbClr val="E7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20888" y="5498299"/>
              <a:ext cx="300355" cy="203200"/>
            </a:xfrm>
            <a:custGeom>
              <a:avLst/>
              <a:gdLst/>
              <a:ahLst/>
              <a:cxnLst/>
              <a:rect l="l" t="t" r="r" b="b"/>
              <a:pathLst>
                <a:path w="300354" h="203200">
                  <a:moveTo>
                    <a:pt x="300227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300227" y="202691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4779645" y="3379978"/>
          <a:ext cx="3703954" cy="2595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/>
                <a:gridCol w="1325245"/>
                <a:gridCol w="894714"/>
                <a:gridCol w="692150"/>
              </a:tblGrid>
              <a:tr h="407669"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夏月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5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/1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6</a:t>
                      </a:r>
                      <a:r>
                        <a:rPr sz="1200" b="1" spc="-1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至10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/1</a:t>
                      </a:r>
                      <a:r>
                        <a:rPr sz="1200" b="1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5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時數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42367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b="1" dirty="0">
                          <a:latin typeface="Microsoft JhengHei"/>
                          <a:cs typeface="Microsoft JhengHei"/>
                        </a:rPr>
                        <a:t>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16:00~22:00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6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5.80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5747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半尖峰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09:00~16:00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22:00~24:00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3.63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515619">
                <a:tc>
                  <a:txBody>
                    <a:bodyPr/>
                    <a:lstStyle/>
                    <a:p>
                      <a:pPr marL="69215" marR="2571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周六 </a:t>
                      </a:r>
                      <a:r>
                        <a:rPr sz="120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半尖峰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周六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09:00~24:00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1.78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732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離峰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周一~周六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00:00~09:00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周日全日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59690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1.58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659383" y="6390141"/>
            <a:ext cx="1663700" cy="3587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85"/>
              </a:spcBef>
            </a:pP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05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66214" y="1439628"/>
            <a:ext cx="4102735" cy="19494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915669" indent="-343535">
              <a:lnSpc>
                <a:spcPct val="100000"/>
              </a:lnSpc>
              <a:spcBef>
                <a:spcPts val="280"/>
              </a:spcBef>
              <a:buSzPct val="110000"/>
              <a:buFont typeface="Wingdings"/>
              <a:buChar char=""/>
              <a:tabLst>
                <a:tab pos="915669" algn="l"/>
                <a:tab pos="916305" algn="l"/>
              </a:tabLst>
            </a:pPr>
            <a:r>
              <a:rPr sz="15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單價</a:t>
            </a:r>
            <a:endParaRPr sz="1500">
              <a:latin typeface="Microsoft JhengHei"/>
              <a:cs typeface="Microsoft JhengHei"/>
            </a:endParaRPr>
          </a:p>
          <a:p>
            <a:pPr marL="915669" indent="-343535">
              <a:lnSpc>
                <a:spcPct val="100000"/>
              </a:lnSpc>
              <a:spcBef>
                <a:spcPts val="360"/>
              </a:spcBef>
              <a:buSzPct val="110000"/>
              <a:buFont typeface="Wingdings"/>
              <a:buChar char=""/>
              <a:tabLst>
                <a:tab pos="915669" algn="l"/>
                <a:tab pos="916305" algn="l"/>
              </a:tabLst>
            </a:pPr>
            <a:r>
              <a:rPr sz="15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夏月從</a:t>
            </a:r>
            <a:r>
              <a:rPr sz="15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4</a:t>
            </a:r>
            <a:r>
              <a:rPr sz="15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個月</a:t>
            </a:r>
            <a:r>
              <a:rPr sz="1500" spc="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5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5</a:t>
            </a:r>
            <a:r>
              <a:rPr sz="15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個月</a:t>
            </a:r>
            <a:endParaRPr sz="1500">
              <a:latin typeface="Microsoft JhengHei"/>
              <a:cs typeface="Microsoft JhengHei"/>
            </a:endParaRPr>
          </a:p>
          <a:p>
            <a:pPr marL="915669" indent="-343535">
              <a:lnSpc>
                <a:spcPct val="100000"/>
              </a:lnSpc>
              <a:spcBef>
                <a:spcPts val="365"/>
              </a:spcBef>
              <a:buSzPct val="110000"/>
              <a:buFont typeface="Wingdings"/>
              <a:buChar char=""/>
              <a:tabLst>
                <a:tab pos="915669" algn="l"/>
                <a:tab pos="916305" algn="l"/>
              </a:tabLst>
            </a:pPr>
            <a:r>
              <a:rPr sz="1500" dirty="0">
                <a:latin typeface="Microsoft JhengHei"/>
                <a:cs typeface="Microsoft JhengHei"/>
              </a:rPr>
              <a:t>尖峰</a:t>
            </a:r>
            <a:r>
              <a:rPr sz="1500" spc="-5" dirty="0">
                <a:latin typeface="Microsoft JhengHei"/>
                <a:cs typeface="Microsoft JhengHei"/>
              </a:rPr>
              <a:t>/</a:t>
            </a:r>
            <a:r>
              <a:rPr sz="1500" dirty="0">
                <a:latin typeface="Microsoft JhengHei"/>
                <a:cs typeface="Microsoft JhengHei"/>
              </a:rPr>
              <a:t>半尖峰</a:t>
            </a:r>
            <a:r>
              <a:rPr sz="1500" spc="-5" dirty="0">
                <a:latin typeface="Microsoft JhengHei"/>
                <a:cs typeface="Microsoft JhengHei"/>
              </a:rPr>
              <a:t>/</a:t>
            </a:r>
            <a:r>
              <a:rPr sz="1500" dirty="0">
                <a:latin typeface="Microsoft JhengHei"/>
                <a:cs typeface="Microsoft JhengHei"/>
              </a:rPr>
              <a:t>周六半尖</a:t>
            </a:r>
            <a:r>
              <a:rPr sz="1500" spc="-10" dirty="0">
                <a:latin typeface="Microsoft JhengHei"/>
                <a:cs typeface="Microsoft JhengHei"/>
              </a:rPr>
              <a:t>峰</a:t>
            </a:r>
            <a:r>
              <a:rPr sz="1500" spc="-5" dirty="0">
                <a:latin typeface="Microsoft JhengHei"/>
                <a:cs typeface="Microsoft JhengHei"/>
              </a:rPr>
              <a:t>/</a:t>
            </a:r>
            <a:r>
              <a:rPr sz="1500" dirty="0">
                <a:latin typeface="Microsoft JhengHei"/>
                <a:cs typeface="Microsoft JhengHei"/>
              </a:rPr>
              <a:t>離峰</a:t>
            </a:r>
            <a:endParaRPr sz="15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</a:pPr>
            <a:endParaRPr sz="13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0000FF"/>
                </a:solidFill>
                <a:latin typeface="Microsoft JhengHei"/>
                <a:cs typeface="Microsoft JhengHei"/>
              </a:rPr>
              <a:t>▼調整前</a:t>
            </a:r>
            <a:endParaRPr sz="15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500">
              <a:latin typeface="Microsoft JhengHei"/>
              <a:cs typeface="Microsoft JhengHei"/>
            </a:endParaRPr>
          </a:p>
          <a:p>
            <a:pPr marR="5080" algn="r">
              <a:lnSpc>
                <a:spcPct val="100000"/>
              </a:lnSpc>
            </a:pPr>
            <a:r>
              <a:rPr sz="1500" b="1" dirty="0">
                <a:solidFill>
                  <a:srgbClr val="0000FF"/>
                </a:solidFill>
                <a:latin typeface="Microsoft JhengHei"/>
                <a:cs typeface="Microsoft JhengHei"/>
              </a:rPr>
              <a:t>▼調整後</a:t>
            </a:r>
            <a:endParaRPr sz="15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80426" y="1835785"/>
          <a:ext cx="3315969" cy="1228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5170"/>
                <a:gridCol w="1231265"/>
                <a:gridCol w="745489"/>
                <a:gridCol w="614045"/>
              </a:tblGrid>
              <a:tr h="403732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Microsoft JhengHei"/>
                          <a:cs typeface="Microsoft JhengHei"/>
                        </a:rPr>
                        <a:t>非夏</a:t>
                      </a:r>
                      <a:r>
                        <a:rPr sz="1800" b="1" spc="445" dirty="0">
                          <a:latin typeface="Microsoft JhengHei"/>
                          <a:cs typeface="Microsoft JhengHei"/>
                        </a:rPr>
                        <a:t>月</a:t>
                      </a:r>
                      <a:r>
                        <a:rPr sz="1200" b="1" spc="-5" dirty="0"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sz="1200" b="1" dirty="0">
                          <a:latin typeface="Microsoft JhengHei"/>
                          <a:cs typeface="Microsoft JhengHei"/>
                        </a:rPr>
                        <a:t>夏月以外)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b="1" dirty="0">
                          <a:latin typeface="Microsoft JhengHei"/>
                          <a:cs typeface="Microsoft JhengHei"/>
                        </a:rPr>
                        <a:t>時數/天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b="1" dirty="0">
                          <a:latin typeface="Microsoft JhengHei"/>
                          <a:cs typeface="Microsoft JhengHei"/>
                        </a:rPr>
                        <a:t>元</a:t>
                      </a:r>
                      <a:r>
                        <a:rPr sz="1200" b="1" spc="-5" dirty="0"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1200" b="1" dirty="0">
                          <a:latin typeface="Microsoft JhengHei"/>
                          <a:cs typeface="Microsoft JhengHei"/>
                        </a:rPr>
                        <a:t>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5285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半尖峰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07:30~22:30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3.24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9616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離峰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22:30~07:30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1.45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393063" y="1401013"/>
            <a:ext cx="78740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00FF"/>
                </a:solidFill>
                <a:latin typeface="Microsoft JhengHei"/>
                <a:cs typeface="Microsoft JhengHei"/>
              </a:rPr>
              <a:t>▼調整前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0209" y="2589657"/>
            <a:ext cx="786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00FF"/>
                </a:solidFill>
                <a:latin typeface="Microsoft JhengHei"/>
                <a:cs typeface="Microsoft JhengHei"/>
              </a:rPr>
              <a:t>▼調整後</a:t>
            </a:r>
            <a:endParaRPr sz="1500">
              <a:latin typeface="Microsoft JhengHei"/>
              <a:cs typeface="Microsoft Jheng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40707" y="3506165"/>
            <a:ext cx="867410" cy="570230"/>
            <a:chOff x="4640707" y="3506165"/>
            <a:chExt cx="867410" cy="570230"/>
          </a:xfrm>
        </p:grpSpPr>
        <p:sp>
          <p:nvSpPr>
            <p:cNvPr id="6" name="object 6"/>
            <p:cNvSpPr/>
            <p:nvPr/>
          </p:nvSpPr>
          <p:spPr>
            <a:xfrm>
              <a:off x="4640707" y="3506165"/>
              <a:ext cx="867410" cy="570230"/>
            </a:xfrm>
            <a:custGeom>
              <a:avLst/>
              <a:gdLst/>
              <a:ahLst/>
              <a:cxnLst/>
              <a:rect l="l" t="t" r="r" b="b"/>
              <a:pathLst>
                <a:path w="867410" h="570229">
                  <a:moveTo>
                    <a:pt x="867384" y="0"/>
                  </a:moveTo>
                  <a:lnTo>
                    <a:pt x="0" y="0"/>
                  </a:lnTo>
                  <a:lnTo>
                    <a:pt x="0" y="570026"/>
                  </a:lnTo>
                  <a:lnTo>
                    <a:pt x="867384" y="570026"/>
                  </a:lnTo>
                  <a:lnTo>
                    <a:pt x="867384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9287" y="3679824"/>
              <a:ext cx="457200" cy="203200"/>
            </a:xfrm>
            <a:custGeom>
              <a:avLst/>
              <a:gdLst/>
              <a:ahLst/>
              <a:cxnLst/>
              <a:rect l="l" t="t" r="r" b="b"/>
              <a:pathLst>
                <a:path w="457200" h="203200">
                  <a:moveTo>
                    <a:pt x="457200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457200" y="20269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7871841" y="3506165"/>
            <a:ext cx="734695" cy="570230"/>
            <a:chOff x="7871841" y="3506165"/>
            <a:chExt cx="734695" cy="570230"/>
          </a:xfrm>
        </p:grpSpPr>
        <p:sp>
          <p:nvSpPr>
            <p:cNvPr id="9" name="object 9"/>
            <p:cNvSpPr/>
            <p:nvPr/>
          </p:nvSpPr>
          <p:spPr>
            <a:xfrm>
              <a:off x="7871841" y="3506165"/>
              <a:ext cx="734695" cy="570230"/>
            </a:xfrm>
            <a:custGeom>
              <a:avLst/>
              <a:gdLst/>
              <a:ahLst/>
              <a:cxnLst/>
              <a:rect l="l" t="t" r="r" b="b"/>
              <a:pathLst>
                <a:path w="734695" h="570229">
                  <a:moveTo>
                    <a:pt x="734301" y="0"/>
                  </a:moveTo>
                  <a:lnTo>
                    <a:pt x="0" y="0"/>
                  </a:lnTo>
                  <a:lnTo>
                    <a:pt x="0" y="570026"/>
                  </a:lnTo>
                  <a:lnTo>
                    <a:pt x="734301" y="570026"/>
                  </a:lnTo>
                  <a:lnTo>
                    <a:pt x="734301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7601" y="3679824"/>
              <a:ext cx="300355" cy="203200"/>
            </a:xfrm>
            <a:custGeom>
              <a:avLst/>
              <a:gdLst/>
              <a:ahLst/>
              <a:cxnLst/>
              <a:rect l="l" t="t" r="r" b="b"/>
              <a:pathLst>
                <a:path w="300354" h="203200">
                  <a:moveTo>
                    <a:pt x="300227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300227" y="202692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40707" y="4646155"/>
            <a:ext cx="2339975" cy="1016635"/>
            <a:chOff x="4640707" y="4646155"/>
            <a:chExt cx="2339975" cy="1016635"/>
          </a:xfrm>
        </p:grpSpPr>
        <p:sp>
          <p:nvSpPr>
            <p:cNvPr id="12" name="object 12"/>
            <p:cNvSpPr/>
            <p:nvPr/>
          </p:nvSpPr>
          <p:spPr>
            <a:xfrm>
              <a:off x="4640707" y="4646155"/>
              <a:ext cx="2339975" cy="1016635"/>
            </a:xfrm>
            <a:custGeom>
              <a:avLst/>
              <a:gdLst/>
              <a:ahLst/>
              <a:cxnLst/>
              <a:rect l="l" t="t" r="r" b="b"/>
              <a:pathLst>
                <a:path w="2339975" h="1016635">
                  <a:moveTo>
                    <a:pt x="867384" y="0"/>
                  </a:moveTo>
                  <a:lnTo>
                    <a:pt x="0" y="0"/>
                  </a:lnTo>
                  <a:lnTo>
                    <a:pt x="0" y="1016127"/>
                  </a:lnTo>
                  <a:lnTo>
                    <a:pt x="867384" y="1016127"/>
                  </a:lnTo>
                  <a:lnTo>
                    <a:pt x="867384" y="0"/>
                  </a:lnTo>
                  <a:close/>
                </a:path>
                <a:path w="2339975" h="1016635">
                  <a:moveTo>
                    <a:pt x="2339721" y="0"/>
                  </a:moveTo>
                  <a:lnTo>
                    <a:pt x="867410" y="0"/>
                  </a:lnTo>
                  <a:lnTo>
                    <a:pt x="867410" y="1016127"/>
                  </a:lnTo>
                  <a:lnTo>
                    <a:pt x="2339721" y="1016127"/>
                  </a:lnTo>
                  <a:lnTo>
                    <a:pt x="2339721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9287" y="5042915"/>
              <a:ext cx="1757680" cy="294640"/>
            </a:xfrm>
            <a:custGeom>
              <a:avLst/>
              <a:gdLst/>
              <a:ahLst/>
              <a:cxnLst/>
              <a:rect l="l" t="t" r="r" b="b"/>
              <a:pathLst>
                <a:path w="1757679" h="294639">
                  <a:moveTo>
                    <a:pt x="304800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304800" y="202692"/>
                  </a:lnTo>
                  <a:lnTo>
                    <a:pt x="304800" y="0"/>
                  </a:lnTo>
                  <a:close/>
                </a:path>
                <a:path w="1757679" h="294639">
                  <a:moveTo>
                    <a:pt x="1757426" y="91440"/>
                  </a:moveTo>
                  <a:lnTo>
                    <a:pt x="867410" y="91440"/>
                  </a:lnTo>
                  <a:lnTo>
                    <a:pt x="867410" y="294132"/>
                  </a:lnTo>
                  <a:lnTo>
                    <a:pt x="1757426" y="294132"/>
                  </a:lnTo>
                  <a:lnTo>
                    <a:pt x="1757426" y="9144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871841" y="4646155"/>
            <a:ext cx="734695" cy="1016635"/>
            <a:chOff x="7871841" y="4646155"/>
            <a:chExt cx="734695" cy="1016635"/>
          </a:xfrm>
        </p:grpSpPr>
        <p:sp>
          <p:nvSpPr>
            <p:cNvPr id="15" name="object 15"/>
            <p:cNvSpPr/>
            <p:nvPr/>
          </p:nvSpPr>
          <p:spPr>
            <a:xfrm>
              <a:off x="7871841" y="4646155"/>
              <a:ext cx="734695" cy="1016635"/>
            </a:xfrm>
            <a:custGeom>
              <a:avLst/>
              <a:gdLst/>
              <a:ahLst/>
              <a:cxnLst/>
              <a:rect l="l" t="t" r="r" b="b"/>
              <a:pathLst>
                <a:path w="734695" h="1016635">
                  <a:moveTo>
                    <a:pt x="734301" y="0"/>
                  </a:moveTo>
                  <a:lnTo>
                    <a:pt x="0" y="0"/>
                  </a:lnTo>
                  <a:lnTo>
                    <a:pt x="0" y="1016127"/>
                  </a:lnTo>
                  <a:lnTo>
                    <a:pt x="734301" y="1016127"/>
                  </a:lnTo>
                  <a:lnTo>
                    <a:pt x="734301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37601" y="5042915"/>
              <a:ext cx="300355" cy="203200"/>
            </a:xfrm>
            <a:custGeom>
              <a:avLst/>
              <a:gdLst/>
              <a:ahLst/>
              <a:cxnLst/>
              <a:rect l="l" t="t" r="r" b="b"/>
              <a:pathLst>
                <a:path w="300354" h="203200">
                  <a:moveTo>
                    <a:pt x="300227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300227" y="202691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34357" y="3064255"/>
          <a:ext cx="3964939" cy="2591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410"/>
                <a:gridCol w="1471930"/>
                <a:gridCol w="891539"/>
                <a:gridCol w="734060"/>
              </a:tblGrid>
              <a:tr h="435483"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非夏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月</a:t>
                      </a:r>
                      <a:r>
                        <a:rPr sz="1800" b="1" spc="-9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(夏月以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外)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時數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天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元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度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570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半尖峰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06:00~11:00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14:00~24:00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3.40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69976">
                <a:tc>
                  <a:txBody>
                    <a:bodyPr/>
                    <a:lstStyle/>
                    <a:p>
                      <a:pPr marL="69215" marR="33274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周六 </a:t>
                      </a:r>
                      <a:r>
                        <a:rPr sz="1200" spc="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半尖峰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06:00~11:00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14:00~24:00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1.65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016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離峰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周一~周六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00:00~06:00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11:00~14:00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周日全日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dirty="0">
                          <a:latin typeface="Microsoft JhengHei"/>
                          <a:cs typeface="Microsoft JhengHei"/>
                        </a:rPr>
                        <a:t>9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59055" algn="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1200" spc="-5" dirty="0">
                          <a:latin typeface="Microsoft JhengHei"/>
                          <a:cs typeface="Microsoft JhengHei"/>
                        </a:rPr>
                        <a:t>1.45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59383" y="6390141"/>
            <a:ext cx="1663700" cy="3587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85"/>
              </a:spcBef>
            </a:pP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05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099817" y="539877"/>
            <a:ext cx="5266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Microsoft JhengHei"/>
                <a:cs typeface="Microsoft JhengHei"/>
              </a:rPr>
              <a:t>台電112年1月1日起調整</a:t>
            </a:r>
            <a:r>
              <a:rPr sz="2400" b="1" spc="-50" dirty="0">
                <a:latin typeface="Microsoft JhengHei"/>
                <a:cs typeface="Microsoft JhengHei"/>
              </a:rPr>
              <a:t>時</a:t>
            </a:r>
            <a:r>
              <a:rPr sz="2400" b="1" spc="-40" dirty="0">
                <a:latin typeface="Microsoft JhengHei"/>
                <a:cs typeface="Microsoft JhengHei"/>
              </a:rPr>
              <a:t>間電</a:t>
            </a:r>
            <a:r>
              <a:rPr sz="2400" b="1" dirty="0">
                <a:latin typeface="Microsoft JhengHei"/>
                <a:cs typeface="Microsoft JhengHei"/>
              </a:rPr>
              <a:t>價</a:t>
            </a:r>
            <a:r>
              <a:rPr sz="2400" b="1" spc="-105" dirty="0">
                <a:latin typeface="Microsoft JhengHei"/>
                <a:cs typeface="Microsoft JhengHei"/>
              </a:rPr>
              <a:t> </a:t>
            </a:r>
            <a:r>
              <a:rPr sz="2400" b="1" spc="-40" dirty="0">
                <a:latin typeface="Microsoft JhengHei"/>
                <a:cs typeface="Microsoft JhengHei"/>
              </a:rPr>
              <a:t>(2/2)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6363411"/>
            <a:ext cx="224345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02954" y="6542023"/>
            <a:ext cx="1625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591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9846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8046" y="6462776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0046" y="6462776"/>
            <a:ext cx="636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96285" y="908049"/>
            <a:ext cx="3301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FF"/>
                </a:solidFill>
              </a:rPr>
              <a:t>用電多</a:t>
            </a:r>
            <a:r>
              <a:rPr sz="4000" spc="-280" dirty="0">
                <a:solidFill>
                  <a:srgbClr val="0000FF"/>
                </a:solidFill>
              </a:rPr>
              <a:t> </a:t>
            </a:r>
            <a:r>
              <a:rPr sz="4000" spc="-5" dirty="0">
                <a:solidFill>
                  <a:srgbClr val="0000FF"/>
                </a:solidFill>
              </a:rPr>
              <a:t>電費少</a:t>
            </a:r>
            <a:endParaRPr sz="4000"/>
          </a:p>
        </p:txBody>
      </p:sp>
      <p:grpSp>
        <p:nvGrpSpPr>
          <p:cNvPr id="11" name="object 11"/>
          <p:cNvGrpSpPr/>
          <p:nvPr/>
        </p:nvGrpSpPr>
        <p:grpSpPr>
          <a:xfrm>
            <a:off x="67056" y="1949195"/>
            <a:ext cx="8536305" cy="4110354"/>
            <a:chOff x="67056" y="1949195"/>
            <a:chExt cx="8536305" cy="4110354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" y="1949195"/>
              <a:ext cx="3738372" cy="41102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9623" y="2462783"/>
              <a:ext cx="4753356" cy="3070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3152" y="2496311"/>
              <a:ext cx="4654296" cy="29718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77056" y="2490215"/>
              <a:ext cx="4666615" cy="2984500"/>
            </a:xfrm>
            <a:custGeom>
              <a:avLst/>
              <a:gdLst/>
              <a:ahLst/>
              <a:cxnLst/>
              <a:rect l="l" t="t" r="r" b="b"/>
              <a:pathLst>
                <a:path w="4666615" h="2984500">
                  <a:moveTo>
                    <a:pt x="0" y="2983992"/>
                  </a:moveTo>
                  <a:lnTo>
                    <a:pt x="4666488" y="2983992"/>
                  </a:lnTo>
                  <a:lnTo>
                    <a:pt x="4666488" y="0"/>
                  </a:lnTo>
                  <a:lnTo>
                    <a:pt x="0" y="0"/>
                  </a:lnTo>
                  <a:lnTo>
                    <a:pt x="0" y="2983992"/>
                  </a:lnTo>
                  <a:close/>
                </a:path>
              </a:pathLst>
            </a:custGeom>
            <a:ln w="12192">
              <a:solidFill>
                <a:srgbClr val="1CA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31696" y="1584325"/>
          <a:ext cx="6694802" cy="3093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/>
                <a:gridCol w="2081529"/>
                <a:gridCol w="650875"/>
                <a:gridCol w="710564"/>
                <a:gridCol w="867410"/>
                <a:gridCol w="1428114"/>
              </a:tblGrid>
              <a:tr h="5792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項目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台電公司建議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35433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移轉用電方式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已施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行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不適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用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建議改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善方向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1645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580" marR="19367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調整人 員排班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335280" marR="137795" indent="-267335">
                        <a:lnSpc>
                          <a:spcPts val="216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1.調整人員排班時 間，提早上班/ </a:t>
                      </a:r>
                      <a:r>
                        <a:rPr sz="1800" spc="-885" dirty="0">
                          <a:latin typeface="SimSun"/>
                          <a:cs typeface="SimSun"/>
                        </a:rPr>
                        <a:t> </a:t>
                      </a:r>
                      <a:r>
                        <a:rPr sz="1800" spc="-5" dirty="0">
                          <a:latin typeface="SimSun"/>
                          <a:cs typeface="SimSun"/>
                        </a:rPr>
                        <a:t>增加中午離峰時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335280" marR="137795">
                        <a:lnSpc>
                          <a:spcPts val="216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間用電/提早下 班，避免夜間加 班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8229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250190" indent="-182245">
                        <a:lnSpc>
                          <a:spcPts val="2160"/>
                        </a:lnSpc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2.固定安排於週間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休息，週末作業，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減少夜間加班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9833" y="6533442"/>
            <a:ext cx="28702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36</a:t>
            </a:fld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5"/>
              </a:spcBef>
            </a:pPr>
            <a:r>
              <a:rPr b="1" spc="-55" dirty="0">
                <a:solidFill>
                  <a:srgbClr val="FF0000"/>
                </a:solidFill>
                <a:latin typeface="Microsoft JhengHei"/>
                <a:cs typeface="Microsoft JhengHei"/>
              </a:rPr>
              <a:t>已盤</a:t>
            </a:r>
            <a:r>
              <a:rPr b="1" spc="-45" dirty="0">
                <a:solidFill>
                  <a:srgbClr val="FF0000"/>
                </a:solidFill>
                <a:latin typeface="Microsoft JhengHei"/>
                <a:cs typeface="Microsoft JhengHei"/>
              </a:rPr>
              <a:t>點</a:t>
            </a:r>
            <a:r>
              <a:rPr spc="-55" dirty="0"/>
              <a:t>台電公司提供</a:t>
            </a:r>
            <a:r>
              <a:rPr spc="-40" dirty="0"/>
              <a:t>移</a:t>
            </a:r>
            <a:r>
              <a:rPr spc="-55" dirty="0"/>
              <a:t>轉夜尖峰</a:t>
            </a:r>
            <a:r>
              <a:rPr spc="-40" dirty="0"/>
              <a:t>用</a:t>
            </a:r>
            <a:r>
              <a:rPr spc="-55" dirty="0"/>
              <a:t>電之建議</a:t>
            </a:r>
            <a:r>
              <a:rPr spc="-40" dirty="0"/>
              <a:t>作</a:t>
            </a:r>
            <a:r>
              <a:rPr spc="-60" dirty="0"/>
              <a:t>法</a:t>
            </a:r>
            <a:r>
              <a:rPr spc="-55" dirty="0"/>
              <a:t>(1/3)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214876" y="1004188"/>
            <a:ext cx="828675" cy="548640"/>
            <a:chOff x="4214876" y="1004188"/>
            <a:chExt cx="828675" cy="548640"/>
          </a:xfrm>
        </p:grpSpPr>
        <p:sp>
          <p:nvSpPr>
            <p:cNvPr id="4" name="object 4"/>
            <p:cNvSpPr/>
            <p:nvPr/>
          </p:nvSpPr>
          <p:spPr>
            <a:xfrm>
              <a:off x="4214876" y="1004188"/>
              <a:ext cx="828675" cy="548640"/>
            </a:xfrm>
            <a:custGeom>
              <a:avLst/>
              <a:gdLst/>
              <a:ahLst/>
              <a:cxnLst/>
              <a:rect l="l" t="t" r="r" b="b"/>
              <a:pathLst>
                <a:path w="828675" h="548640">
                  <a:moveTo>
                    <a:pt x="828675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828675" y="548639"/>
                  </a:lnTo>
                  <a:lnTo>
                    <a:pt x="828675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3329" y="1187068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6858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685800" y="2286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967221" y="4296028"/>
            <a:ext cx="953135" cy="548640"/>
            <a:chOff x="5967221" y="4296028"/>
            <a:chExt cx="953135" cy="548640"/>
          </a:xfrm>
        </p:grpSpPr>
        <p:sp>
          <p:nvSpPr>
            <p:cNvPr id="7" name="object 7"/>
            <p:cNvSpPr/>
            <p:nvPr/>
          </p:nvSpPr>
          <p:spPr>
            <a:xfrm>
              <a:off x="5967221" y="4296028"/>
              <a:ext cx="953135" cy="548640"/>
            </a:xfrm>
            <a:custGeom>
              <a:avLst/>
              <a:gdLst/>
              <a:ahLst/>
              <a:cxnLst/>
              <a:rect l="l" t="t" r="r" b="b"/>
              <a:pathLst>
                <a:path w="953134" h="548639">
                  <a:moveTo>
                    <a:pt x="952652" y="0"/>
                  </a:moveTo>
                  <a:lnTo>
                    <a:pt x="0" y="0"/>
                  </a:lnTo>
                  <a:lnTo>
                    <a:pt x="0" y="548640"/>
                  </a:lnTo>
                  <a:lnTo>
                    <a:pt x="952652" y="548640"/>
                  </a:lnTo>
                  <a:lnTo>
                    <a:pt x="952652" y="0"/>
                  </a:lnTo>
                  <a:close/>
                </a:path>
              </a:pathLst>
            </a:custGeom>
            <a:solidFill>
              <a:srgbClr val="E7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77812" y="4427092"/>
              <a:ext cx="129539" cy="280670"/>
            </a:xfrm>
            <a:custGeom>
              <a:avLst/>
              <a:gdLst/>
              <a:ahLst/>
              <a:cxnLst/>
              <a:rect l="l" t="t" r="r" b="b"/>
              <a:pathLst>
                <a:path w="129540" h="280670">
                  <a:moveTo>
                    <a:pt x="129539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129539" y="280416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749617" y="4291469"/>
            <a:ext cx="3197860" cy="280670"/>
          </a:xfrm>
          <a:custGeom>
            <a:avLst/>
            <a:gdLst/>
            <a:ahLst/>
            <a:cxnLst/>
            <a:rect l="l" t="t" r="r" b="b"/>
            <a:pathLst>
              <a:path w="3197860" h="280670">
                <a:moveTo>
                  <a:pt x="3197339" y="0"/>
                </a:moveTo>
                <a:lnTo>
                  <a:pt x="225552" y="0"/>
                </a:lnTo>
                <a:lnTo>
                  <a:pt x="0" y="0"/>
                </a:lnTo>
                <a:lnTo>
                  <a:pt x="0" y="280403"/>
                </a:lnTo>
                <a:lnTo>
                  <a:pt x="225552" y="280403"/>
                </a:lnTo>
                <a:lnTo>
                  <a:pt x="3197339" y="280403"/>
                </a:lnTo>
                <a:lnTo>
                  <a:pt x="3197339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0191" y="997838"/>
          <a:ext cx="8950960" cy="5374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515"/>
                <a:gridCol w="250190"/>
                <a:gridCol w="466725"/>
                <a:gridCol w="2827020"/>
                <a:gridCol w="829310"/>
                <a:gridCol w="924560"/>
                <a:gridCol w="953770"/>
                <a:gridCol w="2134870"/>
              </a:tblGrid>
              <a:tr h="548639">
                <a:tc>
                  <a:txBody>
                    <a:bodyPr/>
                    <a:lstStyle/>
                    <a:p>
                      <a:pPr marL="67945" marR="259715">
                        <a:lnSpc>
                          <a:spcPts val="216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項 目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台電公司建議移轉用電方式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Microsoft JhengHei"/>
                          <a:cs typeface="Microsoft JhengHei"/>
                        </a:rPr>
                        <a:t>已施行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不適用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5730">
                        <a:lnSpc>
                          <a:spcPts val="216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建議改 善方向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說明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109728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7945" marR="2597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icrosoft JhengHei"/>
                          <a:cs typeface="Microsoft JhengHei"/>
                        </a:rPr>
                        <a:t>空 調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 algn="just">
                        <a:lnSpc>
                          <a:spcPts val="205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夜尖峰時段前進行空調預冷，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249554" marR="75565" algn="just">
                        <a:lnSpc>
                          <a:spcPct val="99200"/>
                        </a:lnSpc>
                        <a:spcBef>
                          <a:spcPts val="50"/>
                        </a:spcBef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夜尖峰時段調升空調溫度，視人 </a:t>
                      </a:r>
                      <a:r>
                        <a:rPr sz="1800" spc="-5" dirty="0">
                          <a:latin typeface="SimSun"/>
                          <a:cs typeface="SimSun"/>
                        </a:rPr>
                        <a:t>數、氣候及作業狀況調整空調溫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度，並搭配電扇循環降溫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增加循環扇，以利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加速循環降溫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486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定期維護空調系統，以維持設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備最佳效能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5"/>
                        </a:lnSpc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227329">
                        <a:lnSpc>
                          <a:spcPts val="216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冰水主機訂約定期 保養維持效能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10954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3.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SimSun"/>
                          <a:cs typeface="SimSun"/>
                        </a:rPr>
                        <a:t>儲冷空調製冰時間往後挪移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至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0-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49554" marR="755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時離峰時間進行，並於夏月尖 峰時段以儲冷空調送風為主，減 少冰機使用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Microsoft JhengHei"/>
                          <a:cs typeface="Microsoft JhengHei"/>
                        </a:rPr>
                        <a:t>本校非儲冰系統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271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39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調高空調溫度及提早關閉空調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279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SimSun"/>
                          <a:cs typeface="SimSun"/>
                        </a:rPr>
                        <a:t>系統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547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5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5.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空調設備加裝控制器及更換節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335280">
                        <a:lnSpc>
                          <a:spcPts val="2155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能設備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227329">
                        <a:lnSpc>
                          <a:spcPts val="216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汰換成高效能冰水 主機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486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6.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減少部分冰水主機使用，或提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249554">
                        <a:lnSpc>
                          <a:spcPts val="2155"/>
                        </a:lnSpc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高冰水主機出水溫度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sz="18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10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依季節調整冰機出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69215">
                        <a:lnSpc>
                          <a:spcPts val="2120"/>
                        </a:lnSpc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水溫度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</a:tr>
              <a:tr h="4051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1CACE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7.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減少公共空間之空調用電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2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Microsoft JhengHei"/>
                          <a:cs typeface="Microsoft JhengHei"/>
                        </a:rPr>
                        <a:t>公共空間未設空調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69833" y="6533442"/>
            <a:ext cx="28702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37</a:t>
            </a:fld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5"/>
              </a:spcBef>
            </a:pPr>
            <a:r>
              <a:rPr b="1" spc="-55" dirty="0">
                <a:solidFill>
                  <a:srgbClr val="FF0000"/>
                </a:solidFill>
                <a:latin typeface="Microsoft JhengHei"/>
                <a:cs typeface="Microsoft JhengHei"/>
              </a:rPr>
              <a:t>已盤</a:t>
            </a:r>
            <a:r>
              <a:rPr b="1" spc="-45" dirty="0">
                <a:solidFill>
                  <a:srgbClr val="FF0000"/>
                </a:solidFill>
                <a:latin typeface="Microsoft JhengHei"/>
                <a:cs typeface="Microsoft JhengHei"/>
              </a:rPr>
              <a:t>點</a:t>
            </a:r>
            <a:r>
              <a:rPr spc="-55" dirty="0"/>
              <a:t>台電公司提供</a:t>
            </a:r>
            <a:r>
              <a:rPr spc="-40" dirty="0"/>
              <a:t>移</a:t>
            </a:r>
            <a:r>
              <a:rPr spc="-55" dirty="0"/>
              <a:t>轉夜尖峰</a:t>
            </a:r>
            <a:r>
              <a:rPr spc="-40" dirty="0"/>
              <a:t>用</a:t>
            </a:r>
            <a:r>
              <a:rPr spc="-55" dirty="0"/>
              <a:t>電之建議</a:t>
            </a:r>
            <a:r>
              <a:rPr spc="-40" dirty="0"/>
              <a:t>作</a:t>
            </a:r>
            <a:r>
              <a:rPr spc="-60" dirty="0"/>
              <a:t>法</a:t>
            </a:r>
            <a:r>
              <a:rPr spc="-55" dirty="0"/>
              <a:t>(2/3)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363717" y="1707642"/>
            <a:ext cx="1063625" cy="3023235"/>
            <a:chOff x="5363717" y="1707642"/>
            <a:chExt cx="1063625" cy="3023235"/>
          </a:xfrm>
        </p:grpSpPr>
        <p:sp>
          <p:nvSpPr>
            <p:cNvPr id="5" name="object 5"/>
            <p:cNvSpPr/>
            <p:nvPr/>
          </p:nvSpPr>
          <p:spPr>
            <a:xfrm>
              <a:off x="5363717" y="1707642"/>
              <a:ext cx="1063625" cy="1734185"/>
            </a:xfrm>
            <a:custGeom>
              <a:avLst/>
              <a:gdLst/>
              <a:ahLst/>
              <a:cxnLst/>
              <a:rect l="l" t="t" r="r" b="b"/>
              <a:pathLst>
                <a:path w="1063625" h="1734185">
                  <a:moveTo>
                    <a:pt x="1063434" y="0"/>
                  </a:moveTo>
                  <a:lnTo>
                    <a:pt x="0" y="0"/>
                  </a:lnTo>
                  <a:lnTo>
                    <a:pt x="0" y="1734185"/>
                  </a:lnTo>
                  <a:lnTo>
                    <a:pt x="1063434" y="1734185"/>
                  </a:lnTo>
                  <a:lnTo>
                    <a:pt x="1063434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3717" y="3441852"/>
              <a:ext cx="1063625" cy="578485"/>
            </a:xfrm>
            <a:custGeom>
              <a:avLst/>
              <a:gdLst/>
              <a:ahLst/>
              <a:cxnLst/>
              <a:rect l="l" t="t" r="r" b="b"/>
              <a:pathLst>
                <a:path w="1063625" h="578485">
                  <a:moveTo>
                    <a:pt x="1063434" y="0"/>
                  </a:moveTo>
                  <a:lnTo>
                    <a:pt x="0" y="0"/>
                  </a:lnTo>
                  <a:lnTo>
                    <a:pt x="0" y="578078"/>
                  </a:lnTo>
                  <a:lnTo>
                    <a:pt x="1063434" y="578078"/>
                  </a:lnTo>
                  <a:lnTo>
                    <a:pt x="1063434" y="0"/>
                  </a:lnTo>
                  <a:close/>
                </a:path>
              </a:pathLst>
            </a:custGeom>
            <a:solidFill>
              <a:srgbClr val="E7F0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63717" y="4019880"/>
              <a:ext cx="1063625" cy="711200"/>
            </a:xfrm>
            <a:custGeom>
              <a:avLst/>
              <a:gdLst/>
              <a:ahLst/>
              <a:cxnLst/>
              <a:rect l="l" t="t" r="r" b="b"/>
              <a:pathLst>
                <a:path w="1063625" h="711200">
                  <a:moveTo>
                    <a:pt x="1063434" y="0"/>
                  </a:moveTo>
                  <a:lnTo>
                    <a:pt x="0" y="0"/>
                  </a:lnTo>
                  <a:lnTo>
                    <a:pt x="0" y="710996"/>
                  </a:lnTo>
                  <a:lnTo>
                    <a:pt x="1063434" y="710996"/>
                  </a:lnTo>
                  <a:lnTo>
                    <a:pt x="1063434" y="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30443" y="2431554"/>
              <a:ext cx="129539" cy="1944370"/>
            </a:xfrm>
            <a:custGeom>
              <a:avLst/>
              <a:gdLst/>
              <a:ahLst/>
              <a:cxnLst/>
              <a:rect l="l" t="t" r="r" b="b"/>
              <a:pathLst>
                <a:path w="129539" h="1944370">
                  <a:moveTo>
                    <a:pt x="129527" y="1663433"/>
                  </a:moveTo>
                  <a:lnTo>
                    <a:pt x="0" y="1663433"/>
                  </a:lnTo>
                  <a:lnTo>
                    <a:pt x="0" y="1943849"/>
                  </a:lnTo>
                  <a:lnTo>
                    <a:pt x="129527" y="1943849"/>
                  </a:lnTo>
                  <a:lnTo>
                    <a:pt x="129527" y="1663433"/>
                  </a:lnTo>
                  <a:close/>
                </a:path>
                <a:path w="129539" h="1944370">
                  <a:moveTo>
                    <a:pt x="129527" y="1018908"/>
                  </a:moveTo>
                  <a:lnTo>
                    <a:pt x="0" y="1018908"/>
                  </a:lnTo>
                  <a:lnTo>
                    <a:pt x="0" y="1299324"/>
                  </a:lnTo>
                  <a:lnTo>
                    <a:pt x="129527" y="1299324"/>
                  </a:lnTo>
                  <a:lnTo>
                    <a:pt x="129527" y="1018908"/>
                  </a:lnTo>
                  <a:close/>
                </a:path>
                <a:path w="129539" h="1944370">
                  <a:moveTo>
                    <a:pt x="129527" y="0"/>
                  </a:moveTo>
                  <a:lnTo>
                    <a:pt x="0" y="0"/>
                  </a:lnTo>
                  <a:lnTo>
                    <a:pt x="0" y="280403"/>
                  </a:lnTo>
                  <a:lnTo>
                    <a:pt x="129527" y="280403"/>
                  </a:lnTo>
                  <a:lnTo>
                    <a:pt x="12952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495796" y="3502278"/>
            <a:ext cx="2057400" cy="228600"/>
          </a:xfrm>
          <a:custGeom>
            <a:avLst/>
            <a:gdLst/>
            <a:ahLst/>
            <a:cxnLst/>
            <a:rect l="l" t="t" r="r" b="b"/>
            <a:pathLst>
              <a:path w="2057400" h="228600">
                <a:moveTo>
                  <a:pt x="2057400" y="0"/>
                </a:moveTo>
                <a:lnTo>
                  <a:pt x="1371600" y="0"/>
                </a:lnTo>
                <a:lnTo>
                  <a:pt x="1257300" y="0"/>
                </a:lnTo>
                <a:lnTo>
                  <a:pt x="571500" y="0"/>
                </a:lnTo>
                <a:lnTo>
                  <a:pt x="0" y="0"/>
                </a:lnTo>
                <a:lnTo>
                  <a:pt x="0" y="228600"/>
                </a:lnTo>
                <a:lnTo>
                  <a:pt x="571500" y="228600"/>
                </a:lnTo>
                <a:lnTo>
                  <a:pt x="1257300" y="228600"/>
                </a:lnTo>
                <a:lnTo>
                  <a:pt x="1371600" y="228600"/>
                </a:lnTo>
                <a:lnTo>
                  <a:pt x="2057400" y="2286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5796" y="3776598"/>
            <a:ext cx="1600200" cy="228600"/>
          </a:xfrm>
          <a:custGeom>
            <a:avLst/>
            <a:gdLst/>
            <a:ahLst/>
            <a:cxnLst/>
            <a:rect l="l" t="t" r="r" b="b"/>
            <a:pathLst>
              <a:path w="1600200" h="228600">
                <a:moveTo>
                  <a:pt x="1600200" y="0"/>
                </a:moveTo>
                <a:lnTo>
                  <a:pt x="0" y="0"/>
                </a:lnTo>
                <a:lnTo>
                  <a:pt x="0" y="228600"/>
                </a:lnTo>
                <a:lnTo>
                  <a:pt x="1600200" y="228600"/>
                </a:lnTo>
                <a:lnTo>
                  <a:pt x="1600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44665" y="1123188"/>
          <a:ext cx="8485504" cy="3601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0940"/>
                <a:gridCol w="2236470"/>
                <a:gridCol w="833119"/>
                <a:gridCol w="873760"/>
                <a:gridCol w="1063625"/>
                <a:gridCol w="2307590"/>
              </a:tblGrid>
              <a:tr h="57810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項目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774700" marR="81915" indent="-6864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台電公司建議移轉用 電方式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已施行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不適用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66675" indent="-2286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建議改善 方向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說明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</a:tr>
              <a:tr h="17341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抽水馬達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249554" marR="101600" indent="-181610" algn="just">
                        <a:lnSpc>
                          <a:spcPct val="100000"/>
                        </a:lnSpc>
                        <a:spcBef>
                          <a:spcPts val="280"/>
                        </a:spcBef>
                        <a:buSzPct val="94444"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日間離峰或半尖時 啟動，避免於夜尖 </a:t>
                      </a:r>
                      <a:r>
                        <a:rPr sz="1800" spc="-5" dirty="0">
                          <a:latin typeface="SimSun"/>
                          <a:cs typeface="SimSun"/>
                        </a:rPr>
                        <a:t>峰抽水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249554" marR="101600" indent="-181610" algn="just">
                        <a:lnSpc>
                          <a:spcPct val="100000"/>
                        </a:lnSpc>
                        <a:buSzPct val="94444"/>
                        <a:buAutoNum type="arabicPeriod"/>
                        <a:tabLst>
                          <a:tab pos="298450" algn="l"/>
                        </a:tabLst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加裝時控開關調抽 水馬達於離峰段啟 動抽水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7359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9215" marR="172085" algn="just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盤點各棟抽水馬達， </a:t>
                      </a:r>
                      <a:r>
                        <a:rPr sz="1800" spc="-5" dirty="0">
                          <a:latin typeface="SimSun"/>
                          <a:cs typeface="SimSun"/>
                        </a:rPr>
                        <a:t>尋找有無可能增設時 </a:t>
                      </a:r>
                      <a:r>
                        <a:rPr sz="1800" dirty="0">
                          <a:latin typeface="SimSun"/>
                          <a:cs typeface="SimSun"/>
                        </a:rPr>
                        <a:t>控開關移轉用電時間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  <a:tr h="57810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電梯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用電按尖離峰時段更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改運轉模式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800" spc="-5" dirty="0">
                          <a:latin typeface="SimSun"/>
                          <a:cs typeface="SimSun"/>
                        </a:rPr>
                        <a:t>17:30後僅留1部電梯</a:t>
                      </a:r>
                      <a:endParaRPr sz="1800">
                        <a:latin typeface="SimSun"/>
                        <a:cs typeface="SimSu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至管制門禁時間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10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照明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CE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0160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公共設施區域加裝感 應開關，減少照明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8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720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800" dirty="0">
                          <a:latin typeface="SimSun"/>
                          <a:cs typeface="SimSun"/>
                        </a:rPr>
                        <a:t>公共區域未裝設將持 續改善</a:t>
                      </a:r>
                      <a:endParaRPr sz="1800">
                        <a:latin typeface="SimSun"/>
                        <a:cs typeface="SimSu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2F5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5"/>
              </a:spcBef>
            </a:pPr>
            <a:r>
              <a:rPr b="1" spc="-55" dirty="0">
                <a:solidFill>
                  <a:srgbClr val="FF0000"/>
                </a:solidFill>
                <a:latin typeface="Microsoft JhengHei"/>
                <a:cs typeface="Microsoft JhengHei"/>
              </a:rPr>
              <a:t>已盤</a:t>
            </a:r>
            <a:r>
              <a:rPr b="1" spc="-45" dirty="0">
                <a:solidFill>
                  <a:srgbClr val="FF0000"/>
                </a:solidFill>
                <a:latin typeface="Microsoft JhengHei"/>
                <a:cs typeface="Microsoft JhengHei"/>
              </a:rPr>
              <a:t>點</a:t>
            </a:r>
            <a:r>
              <a:rPr spc="-55" dirty="0"/>
              <a:t>台電公司提供</a:t>
            </a:r>
            <a:r>
              <a:rPr spc="-40" dirty="0"/>
              <a:t>移</a:t>
            </a:r>
            <a:r>
              <a:rPr spc="-55" dirty="0"/>
              <a:t>轉夜尖峰</a:t>
            </a:r>
            <a:r>
              <a:rPr spc="-40" dirty="0"/>
              <a:t>用</a:t>
            </a:r>
            <a:r>
              <a:rPr spc="-55" dirty="0"/>
              <a:t>電之建議</a:t>
            </a:r>
            <a:r>
              <a:rPr spc="-40" dirty="0"/>
              <a:t>作</a:t>
            </a:r>
            <a:r>
              <a:rPr spc="-60" dirty="0"/>
              <a:t>法</a:t>
            </a:r>
            <a:r>
              <a:rPr spc="-55" dirty="0"/>
              <a:t>(3/3)</a:t>
            </a: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1459" y="4649723"/>
            <a:ext cx="1559052" cy="16885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69833" y="6533442"/>
            <a:ext cx="28702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38</a:t>
            </a:fld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6361277"/>
            <a:ext cx="224345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  <a:tabLst>
                <a:tab pos="1257300" algn="l"/>
              </a:tabLst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	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6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58134" y="6520992"/>
            <a:ext cx="2997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  <a:tab pos="1612900" algn="l"/>
                <a:tab pos="23749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</a:t>
            </a: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</a:t>
            </a: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順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9073" y="441147"/>
            <a:ext cx="72174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latin typeface="Microsoft JhengHei"/>
                <a:cs typeface="Microsoft JhengHei"/>
              </a:rPr>
              <a:t>現</a:t>
            </a:r>
            <a:r>
              <a:rPr sz="3200" b="1" spc="-45" dirty="0">
                <a:latin typeface="Microsoft JhengHei"/>
                <a:cs typeface="Microsoft JhengHei"/>
              </a:rPr>
              <a:t>行</a:t>
            </a:r>
            <a:r>
              <a:rPr sz="3200" b="1" spc="415" dirty="0">
                <a:latin typeface="Microsoft JhengHei"/>
                <a:cs typeface="Microsoft JhengHei"/>
              </a:rPr>
              <a:t>(</a:t>
            </a:r>
            <a:r>
              <a:rPr sz="3200" b="1" spc="-60" dirty="0">
                <a:latin typeface="Microsoft JhengHei"/>
                <a:cs typeface="Microsoft JhengHei"/>
              </a:rPr>
              <a:t>教</a:t>
            </a:r>
            <a:r>
              <a:rPr sz="3200" b="1" spc="130" dirty="0">
                <a:latin typeface="Microsoft JhengHei"/>
                <a:cs typeface="Microsoft JhengHei"/>
              </a:rPr>
              <a:t>/</a:t>
            </a:r>
            <a:r>
              <a:rPr sz="3200" b="1" spc="-50" dirty="0">
                <a:latin typeface="Microsoft JhengHei"/>
                <a:cs typeface="Microsoft JhengHei"/>
              </a:rPr>
              <a:t>職</a:t>
            </a:r>
            <a:r>
              <a:rPr sz="3200" b="1" spc="130" dirty="0">
                <a:latin typeface="Microsoft JhengHei"/>
                <a:cs typeface="Microsoft JhengHei"/>
              </a:rPr>
              <a:t>/</a:t>
            </a:r>
            <a:r>
              <a:rPr sz="3200" b="1" spc="-60" dirty="0">
                <a:latin typeface="Microsoft JhengHei"/>
                <a:cs typeface="Microsoft JhengHei"/>
              </a:rPr>
              <a:t>辦</a:t>
            </a:r>
            <a:r>
              <a:rPr sz="3200" b="1" spc="-45" dirty="0">
                <a:latin typeface="Microsoft JhengHei"/>
                <a:cs typeface="Microsoft JhengHei"/>
              </a:rPr>
              <a:t>公</a:t>
            </a:r>
            <a:r>
              <a:rPr sz="3200" b="1" spc="-50" dirty="0">
                <a:latin typeface="Microsoft JhengHei"/>
                <a:cs typeface="Microsoft JhengHei"/>
              </a:rPr>
              <a:t>室</a:t>
            </a:r>
            <a:r>
              <a:rPr sz="3200" b="1" spc="130" dirty="0">
                <a:latin typeface="Microsoft JhengHei"/>
                <a:cs typeface="Microsoft JhengHei"/>
              </a:rPr>
              <a:t>/</a:t>
            </a:r>
            <a:r>
              <a:rPr sz="3200" b="1" spc="-60" dirty="0">
                <a:latin typeface="Microsoft JhengHei"/>
                <a:cs typeface="Microsoft JhengHei"/>
              </a:rPr>
              <a:t>教</a:t>
            </a:r>
            <a:r>
              <a:rPr sz="3200" b="1" spc="-45" dirty="0">
                <a:latin typeface="Microsoft JhengHei"/>
                <a:cs typeface="Microsoft JhengHei"/>
              </a:rPr>
              <a:t>室</a:t>
            </a:r>
            <a:r>
              <a:rPr sz="3200" b="1" spc="130" dirty="0">
                <a:latin typeface="Microsoft JhengHei"/>
                <a:cs typeface="Microsoft JhengHei"/>
              </a:rPr>
              <a:t>/</a:t>
            </a:r>
            <a:r>
              <a:rPr sz="3200" b="1" spc="-50" dirty="0">
                <a:latin typeface="Microsoft JhengHei"/>
                <a:cs typeface="Microsoft JhengHei"/>
              </a:rPr>
              <a:t>宿</a:t>
            </a:r>
            <a:r>
              <a:rPr sz="3200" b="1" spc="-60" dirty="0">
                <a:latin typeface="Microsoft JhengHei"/>
                <a:cs typeface="Microsoft JhengHei"/>
              </a:rPr>
              <a:t>舍</a:t>
            </a:r>
            <a:r>
              <a:rPr sz="3200" b="1" spc="415" dirty="0">
                <a:latin typeface="Microsoft JhengHei"/>
                <a:cs typeface="Microsoft JhengHei"/>
              </a:rPr>
              <a:t>)</a:t>
            </a:r>
            <a:r>
              <a:rPr sz="3200" b="1" spc="-50" dirty="0">
                <a:latin typeface="Microsoft JhengHei"/>
                <a:cs typeface="Microsoft JhengHei"/>
              </a:rPr>
              <a:t>空調</a:t>
            </a:r>
            <a:r>
              <a:rPr sz="3200" b="1" spc="-60" dirty="0">
                <a:latin typeface="Microsoft JhengHei"/>
                <a:cs typeface="Microsoft JhengHei"/>
              </a:rPr>
              <a:t>管</a:t>
            </a:r>
            <a:r>
              <a:rPr sz="3200" b="1" spc="5" dirty="0">
                <a:latin typeface="Microsoft JhengHei"/>
                <a:cs typeface="Microsoft JhengHei"/>
              </a:rPr>
              <a:t>控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7303" y="6448145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FF"/>
                </a:solidFill>
                <a:latin typeface="Calibri"/>
                <a:cs typeface="Calibri"/>
              </a:rPr>
              <a:t>39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613" y="955054"/>
            <a:ext cx="7315834" cy="538162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85"/>
              </a:spcBef>
              <a:buClr>
                <a:srgbClr val="1CACE3"/>
              </a:buClr>
              <a:buSzPct val="110416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dirty="0">
                <a:solidFill>
                  <a:srgbClr val="00AF50"/>
                </a:solidFill>
                <a:latin typeface="Microsoft JhengHei"/>
                <a:cs typeface="Microsoft JhengHei"/>
              </a:rPr>
              <a:t>教師研究室</a:t>
            </a:r>
            <a:endParaRPr sz="2400">
              <a:latin typeface="Microsoft JhengHei"/>
              <a:cs typeface="Microsoft JhengHei"/>
            </a:endParaRPr>
          </a:p>
          <a:p>
            <a:pPr marL="615950" indent="-603885">
              <a:lnSpc>
                <a:spcPct val="100000"/>
              </a:lnSpc>
              <a:spcBef>
                <a:spcPts val="1115"/>
              </a:spcBef>
              <a:buClr>
                <a:srgbClr val="1CACE3"/>
              </a:buClr>
              <a:buSzPct val="122222"/>
              <a:buFont typeface="Wingdings"/>
              <a:buChar char=""/>
              <a:tabLst>
                <a:tab pos="615950" algn="l"/>
                <a:tab pos="616585" algn="l"/>
              </a:tabLst>
            </a:pPr>
            <a:r>
              <a:rPr sz="18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星期一</a:t>
            </a:r>
            <a:r>
              <a:rPr sz="1800" b="1" spc="-5" dirty="0">
                <a:solidFill>
                  <a:srgbClr val="0000CC"/>
                </a:solidFill>
                <a:latin typeface="Microsoft JhengHei"/>
                <a:cs typeface="Microsoft JhengHei"/>
              </a:rPr>
              <a:t>~</a:t>
            </a:r>
            <a:r>
              <a:rPr sz="18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星期五</a:t>
            </a:r>
            <a:r>
              <a:rPr sz="1800" b="1" spc="38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7:30~22:00</a:t>
            </a:r>
            <a:endParaRPr sz="1800">
              <a:latin typeface="Microsoft JhengHei"/>
              <a:cs typeface="Microsoft JhengHei"/>
            </a:endParaRPr>
          </a:p>
          <a:p>
            <a:pPr marL="634365" indent="-622300">
              <a:lnSpc>
                <a:spcPct val="100000"/>
              </a:lnSpc>
              <a:spcBef>
                <a:spcPts val="1345"/>
              </a:spcBef>
              <a:buClr>
                <a:srgbClr val="1CACE3"/>
              </a:buClr>
              <a:buSzPct val="108333"/>
              <a:buFont typeface="Wingdings"/>
              <a:buChar char=""/>
              <a:tabLst>
                <a:tab pos="634365" algn="l"/>
                <a:tab pos="635000" algn="l"/>
              </a:tabLst>
            </a:pP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星期六~星期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日</a:t>
            </a:r>
            <a:r>
              <a:rPr sz="1800" b="1" u="heavy" spc="3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7:30~22:00</a:t>
            </a:r>
            <a:endParaRPr sz="1800">
              <a:latin typeface="Microsoft JhengHei"/>
              <a:cs typeface="Microsoft JhengHei"/>
            </a:endParaRPr>
          </a:p>
          <a:p>
            <a:pPr marL="469900" indent="-457834">
              <a:lnSpc>
                <a:spcPct val="100000"/>
              </a:lnSpc>
              <a:spcBef>
                <a:spcPts val="845"/>
              </a:spcBef>
              <a:buClr>
                <a:srgbClr val="1CACE3"/>
              </a:buClr>
              <a:buSzPct val="110416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dirty="0">
                <a:solidFill>
                  <a:srgbClr val="00AF50"/>
                </a:solidFill>
                <a:latin typeface="Microsoft JhengHei"/>
                <a:cs typeface="Microsoft JhengHei"/>
              </a:rPr>
              <a:t>勵學大樓職員辦公室</a:t>
            </a:r>
            <a:endParaRPr sz="2400">
              <a:latin typeface="Microsoft JhengHei"/>
              <a:cs typeface="Microsoft JhengHei"/>
            </a:endParaRPr>
          </a:p>
          <a:p>
            <a:pPr marL="680085" indent="-668020">
              <a:lnSpc>
                <a:spcPct val="100000"/>
              </a:lnSpc>
              <a:spcBef>
                <a:spcPts val="915"/>
              </a:spcBef>
              <a:buClr>
                <a:srgbClr val="1CACE3"/>
              </a:buClr>
              <a:buSzPct val="110000"/>
              <a:buFont typeface="Wingdings"/>
              <a:buChar char=""/>
              <a:tabLst>
                <a:tab pos="680085" algn="l"/>
                <a:tab pos="68072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星期一~星期五</a:t>
            </a:r>
            <a:r>
              <a:rPr sz="2000" b="1" spc="445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8:00~17:30</a:t>
            </a:r>
            <a:endParaRPr sz="2000">
              <a:latin typeface="Microsoft JhengHei"/>
              <a:cs typeface="Microsoft JhengHei"/>
            </a:endParaRPr>
          </a:p>
          <a:p>
            <a:pPr marL="657225" indent="-645160">
              <a:lnSpc>
                <a:spcPct val="100000"/>
              </a:lnSpc>
              <a:spcBef>
                <a:spcPts val="1200"/>
              </a:spcBef>
              <a:buClr>
                <a:srgbClr val="1CACE3"/>
              </a:buClr>
              <a:buSzPct val="132500"/>
              <a:buFont typeface="Wingdings"/>
              <a:buChar char=""/>
              <a:tabLst>
                <a:tab pos="657225" algn="l"/>
                <a:tab pos="657860" algn="l"/>
              </a:tabLst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星期六~星期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日</a:t>
            </a:r>
            <a:r>
              <a:rPr sz="2000" b="1" u="heavy" spc="3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8:00~17:30</a:t>
            </a:r>
            <a:endParaRPr sz="2000">
              <a:latin typeface="Microsoft JhengHei"/>
              <a:cs typeface="Microsoft JhengHei"/>
            </a:endParaRPr>
          </a:p>
          <a:p>
            <a:pPr marL="495934" indent="-483870">
              <a:lnSpc>
                <a:spcPct val="100000"/>
              </a:lnSpc>
              <a:spcBef>
                <a:spcPts val="705"/>
              </a:spcBef>
              <a:buClr>
                <a:srgbClr val="1CACE3"/>
              </a:buClr>
              <a:buSzPct val="110416"/>
              <a:buFont typeface="Wingdings"/>
              <a:buChar char=""/>
              <a:tabLst>
                <a:tab pos="495934" algn="l"/>
                <a:tab pos="496570" algn="l"/>
              </a:tabLst>
            </a:pPr>
            <a:r>
              <a:rPr sz="24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教室</a:t>
            </a:r>
            <a:endParaRPr sz="2400">
              <a:latin typeface="Microsoft JhengHei"/>
              <a:cs typeface="Microsoft JhengHei"/>
            </a:endParaRPr>
          </a:p>
          <a:p>
            <a:pPr marL="680085" indent="-668020">
              <a:lnSpc>
                <a:spcPct val="100000"/>
              </a:lnSpc>
              <a:spcBef>
                <a:spcPts val="915"/>
              </a:spcBef>
              <a:buClr>
                <a:srgbClr val="1CACE3"/>
              </a:buClr>
              <a:buSzPct val="110000"/>
              <a:buFont typeface="Wingdings"/>
              <a:buChar char=""/>
              <a:tabLst>
                <a:tab pos="680085" algn="l"/>
                <a:tab pos="68072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課表化系</a:t>
            </a:r>
            <a:r>
              <a:rPr sz="2000" b="1" spc="480" dirty="0">
                <a:solidFill>
                  <a:srgbClr val="0000CC"/>
                </a:solidFill>
                <a:latin typeface="Microsoft JhengHei"/>
                <a:cs typeface="Microsoft JhengHei"/>
              </a:rPr>
              <a:t>統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(有借才開)</a:t>
            </a:r>
            <a:endParaRPr sz="2000">
              <a:latin typeface="Microsoft JhengHei"/>
              <a:cs typeface="Microsoft JhengHei"/>
            </a:endParaRPr>
          </a:p>
          <a:p>
            <a:pPr marL="469900" indent="-457834">
              <a:lnSpc>
                <a:spcPct val="100000"/>
              </a:lnSpc>
              <a:spcBef>
                <a:spcPts val="800"/>
              </a:spcBef>
              <a:buClr>
                <a:srgbClr val="1CACE3"/>
              </a:buClr>
              <a:buSzPct val="110416"/>
              <a:buFont typeface="Wingdings"/>
              <a:buChar char=""/>
              <a:tabLst>
                <a:tab pos="469900" algn="l"/>
                <a:tab pos="470534" algn="l"/>
              </a:tabLst>
            </a:pPr>
            <a:r>
              <a:rPr sz="2400" b="1" spc="-5" dirty="0">
                <a:solidFill>
                  <a:srgbClr val="00AF50"/>
                </a:solidFill>
                <a:latin typeface="Microsoft JhengHei"/>
                <a:cs typeface="Microsoft JhengHei"/>
              </a:rPr>
              <a:t>宿舍</a:t>
            </a:r>
            <a:r>
              <a:rPr sz="2400" b="1" dirty="0">
                <a:solidFill>
                  <a:srgbClr val="00AF50"/>
                </a:solidFill>
                <a:latin typeface="Microsoft JhengHei"/>
                <a:cs typeface="Microsoft JhengHei"/>
              </a:rPr>
              <a:t>A館</a:t>
            </a:r>
            <a:endParaRPr sz="2400">
              <a:latin typeface="Microsoft JhengHei"/>
              <a:cs typeface="Microsoft JhengHei"/>
            </a:endParaRPr>
          </a:p>
          <a:p>
            <a:pPr marL="742950" indent="-730885">
              <a:lnSpc>
                <a:spcPct val="100000"/>
              </a:lnSpc>
              <a:spcBef>
                <a:spcPts val="930"/>
              </a:spcBef>
              <a:buClr>
                <a:srgbClr val="1CACE3"/>
              </a:buClr>
              <a:buSzPct val="110000"/>
              <a:buFont typeface="Wingdings"/>
              <a:buChar char=""/>
              <a:tabLst>
                <a:tab pos="742315" algn="l"/>
                <a:tab pos="743585" algn="l"/>
                <a:tab pos="423926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星期一~星期五</a:t>
            </a:r>
            <a:r>
              <a:rPr sz="2000" b="1" spc="540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12:00~13:00	19:00~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次日</a:t>
            </a:r>
            <a:r>
              <a:rPr sz="2000" b="1" spc="-5" dirty="0">
                <a:solidFill>
                  <a:srgbClr val="0000CC"/>
                </a:solidFill>
                <a:latin typeface="Microsoft JhengHei"/>
                <a:cs typeface="Microsoft JhengHei"/>
              </a:rPr>
              <a:t>8:00</a:t>
            </a:r>
            <a:r>
              <a:rPr sz="2000" b="1" spc="-25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(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14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小時</a:t>
            </a:r>
            <a:r>
              <a:rPr sz="2000" b="1" spc="-2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endParaRPr sz="2000">
              <a:latin typeface="Microsoft JhengHei"/>
              <a:cs typeface="Microsoft JhengHei"/>
            </a:endParaRPr>
          </a:p>
          <a:p>
            <a:pPr marL="742950" indent="-730885">
              <a:lnSpc>
                <a:spcPct val="100000"/>
              </a:lnSpc>
              <a:spcBef>
                <a:spcPts val="1095"/>
              </a:spcBef>
              <a:buClr>
                <a:srgbClr val="1CACE3"/>
              </a:buClr>
              <a:buSzPct val="110000"/>
              <a:buFont typeface="Wingdings"/>
              <a:buChar char=""/>
              <a:tabLst>
                <a:tab pos="742315" algn="l"/>
                <a:tab pos="743585" algn="l"/>
                <a:tab pos="4239260" algn="l"/>
              </a:tabLst>
            </a:pP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星期六~星期日</a:t>
            </a:r>
            <a:r>
              <a:rPr sz="2000" b="1" spc="540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Microsoft JhengHei"/>
                <a:cs typeface="Microsoft JhengHei"/>
              </a:rPr>
              <a:t>12:00~14:00	18:00~</a:t>
            </a:r>
            <a:r>
              <a:rPr sz="2000" b="1" dirty="0">
                <a:solidFill>
                  <a:srgbClr val="0000CC"/>
                </a:solidFill>
                <a:latin typeface="Microsoft JhengHei"/>
                <a:cs typeface="Microsoft JhengHei"/>
              </a:rPr>
              <a:t>次日</a:t>
            </a:r>
            <a:r>
              <a:rPr sz="2000" b="1" spc="-5" dirty="0">
                <a:solidFill>
                  <a:srgbClr val="0000CC"/>
                </a:solidFill>
                <a:latin typeface="Microsoft JhengHei"/>
                <a:cs typeface="Microsoft JhengHei"/>
              </a:rPr>
              <a:t>8:00</a:t>
            </a:r>
            <a:r>
              <a:rPr sz="2000" b="1" spc="-25" dirty="0">
                <a:solidFill>
                  <a:srgbClr val="0000CC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(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16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小時</a:t>
            </a:r>
            <a:r>
              <a:rPr sz="2000" b="1" spc="-2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endParaRPr sz="2000">
              <a:latin typeface="Microsoft JhengHei"/>
              <a:cs typeface="Microsoft JhengHei"/>
            </a:endParaRPr>
          </a:p>
          <a:p>
            <a:pPr marL="431800" indent="-419734">
              <a:lnSpc>
                <a:spcPct val="100000"/>
              </a:lnSpc>
              <a:spcBef>
                <a:spcPts val="800"/>
              </a:spcBef>
              <a:buClr>
                <a:srgbClr val="1CACE3"/>
              </a:buClr>
              <a:buSzPct val="91666"/>
              <a:buFont typeface="Wingdings"/>
              <a:buChar char=""/>
              <a:tabLst>
                <a:tab pos="431800" algn="l"/>
                <a:tab pos="432434" algn="l"/>
              </a:tabLst>
            </a:pPr>
            <a:r>
              <a:rPr sz="2400" b="1" dirty="0">
                <a:solidFill>
                  <a:srgbClr val="00AF50"/>
                </a:solidFill>
                <a:latin typeface="Microsoft JhengHei"/>
                <a:cs typeface="Microsoft JhengHei"/>
              </a:rPr>
              <a:t>H館-儲值插卡計費系</a:t>
            </a:r>
            <a:r>
              <a:rPr sz="2400" b="1" spc="590" dirty="0">
                <a:solidFill>
                  <a:srgbClr val="00AF50"/>
                </a:solidFill>
                <a:latin typeface="Microsoft JhengHei"/>
                <a:cs typeface="Microsoft JhengHei"/>
              </a:rPr>
              <a:t>統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(使用者付</a:t>
            </a:r>
            <a:r>
              <a:rPr sz="2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費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8644" y="6363411"/>
            <a:ext cx="224345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2510"/>
            <a:ext cx="428244" cy="42824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91283" y="1795907"/>
            <a:ext cx="2379345" cy="289560"/>
          </a:xfrm>
          <a:custGeom>
            <a:avLst/>
            <a:gdLst/>
            <a:ahLst/>
            <a:cxnLst/>
            <a:rect l="l" t="t" r="r" b="b"/>
            <a:pathLst>
              <a:path w="2379345" h="289560">
                <a:moveTo>
                  <a:pt x="2378964" y="0"/>
                </a:moveTo>
                <a:lnTo>
                  <a:pt x="0" y="0"/>
                </a:lnTo>
                <a:lnTo>
                  <a:pt x="0" y="289560"/>
                </a:lnTo>
                <a:lnTo>
                  <a:pt x="2378964" y="289560"/>
                </a:lnTo>
                <a:lnTo>
                  <a:pt x="23789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0332" y="3489070"/>
            <a:ext cx="1085215" cy="238125"/>
          </a:xfrm>
          <a:custGeom>
            <a:avLst/>
            <a:gdLst/>
            <a:ahLst/>
            <a:cxnLst/>
            <a:rect l="l" t="t" r="r" b="b"/>
            <a:pathLst>
              <a:path w="1085214" h="238125">
                <a:moveTo>
                  <a:pt x="1085088" y="0"/>
                </a:moveTo>
                <a:lnTo>
                  <a:pt x="908304" y="0"/>
                </a:lnTo>
                <a:lnTo>
                  <a:pt x="0" y="0"/>
                </a:lnTo>
                <a:lnTo>
                  <a:pt x="0" y="237744"/>
                </a:lnTo>
                <a:lnTo>
                  <a:pt x="908304" y="237744"/>
                </a:lnTo>
                <a:lnTo>
                  <a:pt x="1085088" y="237744"/>
                </a:lnTo>
                <a:lnTo>
                  <a:pt x="10850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7880" y="5064886"/>
            <a:ext cx="2286000" cy="238125"/>
          </a:xfrm>
          <a:custGeom>
            <a:avLst/>
            <a:gdLst/>
            <a:ahLst/>
            <a:cxnLst/>
            <a:rect l="l" t="t" r="r" b="b"/>
            <a:pathLst>
              <a:path w="2286000" h="238125">
                <a:moveTo>
                  <a:pt x="2107679" y="0"/>
                </a:moveTo>
                <a:lnTo>
                  <a:pt x="1199375" y="0"/>
                </a:lnTo>
                <a:lnTo>
                  <a:pt x="310896" y="0"/>
                </a:lnTo>
                <a:lnTo>
                  <a:pt x="0" y="0"/>
                </a:lnTo>
                <a:lnTo>
                  <a:pt x="0" y="237744"/>
                </a:lnTo>
                <a:lnTo>
                  <a:pt x="310896" y="237744"/>
                </a:lnTo>
                <a:lnTo>
                  <a:pt x="1199375" y="237744"/>
                </a:lnTo>
                <a:lnTo>
                  <a:pt x="2107679" y="237744"/>
                </a:lnTo>
                <a:lnTo>
                  <a:pt x="2107679" y="0"/>
                </a:lnTo>
                <a:close/>
              </a:path>
              <a:path w="2286000" h="238125">
                <a:moveTo>
                  <a:pt x="2286000" y="0"/>
                </a:moveTo>
                <a:lnTo>
                  <a:pt x="2107692" y="0"/>
                </a:lnTo>
                <a:lnTo>
                  <a:pt x="2107692" y="237744"/>
                </a:lnTo>
                <a:lnTo>
                  <a:pt x="2286000" y="237744"/>
                </a:lnTo>
                <a:lnTo>
                  <a:pt x="2286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8056" y="5604408"/>
            <a:ext cx="4099560" cy="303530"/>
          </a:xfrm>
          <a:custGeom>
            <a:avLst/>
            <a:gdLst/>
            <a:ahLst/>
            <a:cxnLst/>
            <a:rect l="l" t="t" r="r" b="b"/>
            <a:pathLst>
              <a:path w="4099559" h="303529">
                <a:moveTo>
                  <a:pt x="408419" y="0"/>
                </a:moveTo>
                <a:lnTo>
                  <a:pt x="0" y="0"/>
                </a:lnTo>
                <a:lnTo>
                  <a:pt x="0" y="303276"/>
                </a:lnTo>
                <a:lnTo>
                  <a:pt x="408419" y="303276"/>
                </a:lnTo>
                <a:lnTo>
                  <a:pt x="408419" y="0"/>
                </a:lnTo>
                <a:close/>
              </a:path>
              <a:path w="4099559" h="303529">
                <a:moveTo>
                  <a:pt x="4099547" y="0"/>
                </a:moveTo>
                <a:lnTo>
                  <a:pt x="3425952" y="0"/>
                </a:lnTo>
                <a:lnTo>
                  <a:pt x="1595628" y="0"/>
                </a:lnTo>
                <a:lnTo>
                  <a:pt x="1324356" y="0"/>
                </a:lnTo>
                <a:lnTo>
                  <a:pt x="408432" y="0"/>
                </a:lnTo>
                <a:lnTo>
                  <a:pt x="408432" y="303276"/>
                </a:lnTo>
                <a:lnTo>
                  <a:pt x="1324356" y="303276"/>
                </a:lnTo>
                <a:lnTo>
                  <a:pt x="1595628" y="303276"/>
                </a:lnTo>
                <a:lnTo>
                  <a:pt x="3425952" y="303276"/>
                </a:lnTo>
                <a:lnTo>
                  <a:pt x="4099547" y="303276"/>
                </a:lnTo>
                <a:lnTo>
                  <a:pt x="409954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1513" y="1711299"/>
            <a:ext cx="7439025" cy="45180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8900" marR="410845">
              <a:lnSpc>
                <a:spcPts val="2800"/>
              </a:lnSpc>
              <a:spcBef>
                <a:spcPts val="315"/>
              </a:spcBef>
              <a:buSzPct val="102941"/>
              <a:buFont typeface="Wingdings"/>
              <a:buChar char=""/>
              <a:tabLst>
                <a:tab pos="267335" algn="l"/>
              </a:tabLst>
            </a:pPr>
            <a:r>
              <a:rPr sz="1700" dirty="0">
                <a:latin typeface="Microsoft JhengHei"/>
                <a:cs typeface="Microsoft JhengHei"/>
              </a:rPr>
              <a:t>本校</a:t>
            </a:r>
            <a:r>
              <a:rPr sz="17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為臺灣綠色大學聯</a:t>
            </a:r>
            <a:r>
              <a:rPr sz="17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盟</a:t>
            </a:r>
            <a:r>
              <a:rPr sz="17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成員</a:t>
            </a:r>
            <a:r>
              <a:rPr sz="1700" dirty="0">
                <a:latin typeface="Microsoft JhengHei"/>
                <a:cs typeface="Microsoft JhengHei"/>
              </a:rPr>
              <a:t>，</a:t>
            </a:r>
            <a:r>
              <a:rPr sz="1700" spc="-25" dirty="0">
                <a:latin typeface="Microsoft JhengHei"/>
                <a:cs typeface="Microsoft JhengHei"/>
              </a:rPr>
              <a:t> </a:t>
            </a:r>
            <a:r>
              <a:rPr sz="1700" dirty="0">
                <a:latin typeface="Microsoft JhengHei"/>
                <a:cs typeface="Microsoft JhengHei"/>
              </a:rPr>
              <a:t>率先響應投入節能行</a:t>
            </a:r>
            <a:r>
              <a:rPr sz="1700" spc="-10" dirty="0">
                <a:latin typeface="Microsoft JhengHei"/>
                <a:cs typeface="Microsoft JhengHei"/>
              </a:rPr>
              <a:t>列</a:t>
            </a:r>
            <a:r>
              <a:rPr sz="1700" dirty="0">
                <a:latin typeface="Microsoft JhengHei"/>
                <a:cs typeface="Microsoft JhengHei"/>
              </a:rPr>
              <a:t>，透</a:t>
            </a:r>
            <a:r>
              <a:rPr sz="1700" spc="-40" dirty="0">
                <a:latin typeface="Microsoft JhengHei"/>
                <a:cs typeface="Microsoft JhengHei"/>
              </a:rPr>
              <a:t>過</a:t>
            </a:r>
            <a:r>
              <a:rPr sz="17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汰換</a:t>
            </a:r>
            <a:r>
              <a:rPr sz="17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低</a:t>
            </a:r>
            <a:r>
              <a:rPr sz="17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效 率設備</a:t>
            </a:r>
            <a:r>
              <a:rPr sz="1700" dirty="0">
                <a:latin typeface="Microsoft JhengHei"/>
                <a:cs typeface="Microsoft JhengHei"/>
              </a:rPr>
              <a:t>、</a:t>
            </a:r>
            <a:r>
              <a:rPr sz="1700" b="1" dirty="0">
                <a:solidFill>
                  <a:srgbClr val="0000FF"/>
                </a:solidFill>
                <a:latin typeface="Microsoft JhengHei"/>
                <a:cs typeface="Microsoft JhengHei"/>
              </a:rPr>
              <a:t>導入智慧新技</a:t>
            </a:r>
            <a:r>
              <a:rPr sz="1700" b="1" spc="-10" dirty="0">
                <a:solidFill>
                  <a:srgbClr val="0000FF"/>
                </a:solidFill>
                <a:latin typeface="Microsoft JhengHei"/>
                <a:cs typeface="Microsoft JhengHei"/>
              </a:rPr>
              <a:t>術</a:t>
            </a:r>
            <a:r>
              <a:rPr sz="1700" dirty="0">
                <a:latin typeface="Microsoft JhengHei"/>
                <a:cs typeface="Microsoft JhengHei"/>
              </a:rPr>
              <a:t>等方</a:t>
            </a:r>
            <a:r>
              <a:rPr sz="1700" spc="-15" dirty="0">
                <a:latin typeface="Microsoft JhengHei"/>
                <a:cs typeface="Microsoft JhengHei"/>
              </a:rPr>
              <a:t>式</a:t>
            </a:r>
            <a:r>
              <a:rPr sz="1700" dirty="0">
                <a:latin typeface="Microsoft JhengHei"/>
                <a:cs typeface="Microsoft JhengHei"/>
              </a:rPr>
              <a:t>積極</a:t>
            </a:r>
            <a:r>
              <a:rPr sz="1700" spc="-15" dirty="0">
                <a:latin typeface="Microsoft JhengHei"/>
                <a:cs typeface="Microsoft JhengHei"/>
              </a:rPr>
              <a:t>節</a:t>
            </a:r>
            <a:r>
              <a:rPr sz="1700" dirty="0">
                <a:latin typeface="Microsoft JhengHei"/>
                <a:cs typeface="Microsoft JhengHei"/>
              </a:rPr>
              <a:t>約能源</a:t>
            </a:r>
            <a:endParaRPr sz="1700">
              <a:latin typeface="Microsoft JhengHei"/>
              <a:cs typeface="Microsoft JhengHei"/>
            </a:endParaRPr>
          </a:p>
          <a:p>
            <a:pPr marL="266700" indent="-178435">
              <a:lnSpc>
                <a:spcPct val="100000"/>
              </a:lnSpc>
              <a:spcBef>
                <a:spcPts val="1689"/>
              </a:spcBef>
              <a:buSzPct val="102941"/>
              <a:buFont typeface="Wingdings"/>
              <a:buChar char=""/>
              <a:tabLst>
                <a:tab pos="267335" algn="l"/>
              </a:tabLst>
            </a:pPr>
            <a:r>
              <a:rPr sz="1700" dirty="0">
                <a:latin typeface="Microsoft JhengHei"/>
                <a:cs typeface="Microsoft JhengHei"/>
              </a:rPr>
              <a:t>因應</a:t>
            </a:r>
            <a:r>
              <a:rPr sz="17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教育部</a:t>
            </a:r>
            <a:r>
              <a:rPr sz="1700" dirty="0">
                <a:latin typeface="Microsoft JhengHei"/>
                <a:cs typeface="Microsoft JhengHei"/>
              </a:rPr>
              <a:t>要求</a:t>
            </a:r>
            <a:r>
              <a:rPr sz="1700" spc="5" dirty="0">
                <a:latin typeface="Microsoft JhengHei"/>
                <a:cs typeface="Microsoft JhengHei"/>
              </a:rPr>
              <a:t>落</a:t>
            </a:r>
            <a:r>
              <a:rPr sz="1700" dirty="0">
                <a:latin typeface="Microsoft JhengHei"/>
                <a:cs typeface="Microsoft JhengHei"/>
              </a:rPr>
              <a:t>實空調溫</a:t>
            </a:r>
            <a:r>
              <a:rPr sz="1700" spc="-15" dirty="0">
                <a:latin typeface="Microsoft JhengHei"/>
                <a:cs typeface="Microsoft JhengHei"/>
              </a:rPr>
              <a:t>度</a:t>
            </a:r>
            <a:r>
              <a:rPr sz="1700" spc="-5" dirty="0">
                <a:latin typeface="Microsoft JhengHei"/>
                <a:cs typeface="Microsoft JhengHei"/>
              </a:rPr>
              <a:t>26~28</a:t>
            </a:r>
            <a:r>
              <a:rPr sz="1700" dirty="0">
                <a:latin typeface="Microsoft JhengHei"/>
                <a:cs typeface="Microsoft JhengHei"/>
              </a:rPr>
              <a:t>度及</a:t>
            </a:r>
            <a:r>
              <a:rPr sz="17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能管</a:t>
            </a:r>
            <a:r>
              <a:rPr sz="17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法</a:t>
            </a:r>
            <a:r>
              <a:rPr sz="1700" dirty="0">
                <a:latin typeface="Microsoft JhengHei"/>
                <a:cs typeface="Microsoft JhengHei"/>
              </a:rPr>
              <a:t>年平</a:t>
            </a:r>
            <a:r>
              <a:rPr sz="1700" spc="-15" dirty="0">
                <a:latin typeface="Microsoft JhengHei"/>
                <a:cs typeface="Microsoft JhengHei"/>
              </a:rPr>
              <a:t>均</a:t>
            </a:r>
            <a:r>
              <a:rPr sz="1700" dirty="0">
                <a:latin typeface="Microsoft JhengHei"/>
                <a:cs typeface="Microsoft JhengHei"/>
              </a:rPr>
              <a:t>節電</a:t>
            </a:r>
            <a:r>
              <a:rPr sz="1700" spc="-5" dirty="0">
                <a:latin typeface="Microsoft JhengHei"/>
                <a:cs typeface="Microsoft JhengHei"/>
              </a:rPr>
              <a:t>1%</a:t>
            </a:r>
            <a:r>
              <a:rPr sz="1700" dirty="0">
                <a:latin typeface="Microsoft JhengHei"/>
                <a:cs typeface="Microsoft JhengHei"/>
              </a:rPr>
              <a:t>法</a:t>
            </a:r>
            <a:r>
              <a:rPr sz="1700" spc="-15" dirty="0">
                <a:latin typeface="Microsoft JhengHei"/>
                <a:cs typeface="Microsoft JhengHei"/>
              </a:rPr>
              <a:t>規</a:t>
            </a:r>
            <a:r>
              <a:rPr sz="1700" dirty="0">
                <a:latin typeface="Microsoft JhengHei"/>
                <a:cs typeface="Microsoft JhengHei"/>
              </a:rPr>
              <a:t>要求</a:t>
            </a:r>
            <a:endParaRPr sz="1700">
              <a:latin typeface="Microsoft JhengHei"/>
              <a:cs typeface="Microsoft JhengHei"/>
            </a:endParaRPr>
          </a:p>
          <a:p>
            <a:pPr marL="617220" lvl="1" indent="-285115">
              <a:lnSpc>
                <a:spcPct val="100000"/>
              </a:lnSpc>
              <a:spcBef>
                <a:spcPts val="1170"/>
              </a:spcBef>
              <a:buSzPct val="110000"/>
              <a:buFont typeface="Wingdings"/>
              <a:buChar char=""/>
              <a:tabLst>
                <a:tab pos="617855" algn="l"/>
              </a:tabLst>
            </a:pP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教育部獎勵私校發展計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畫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校園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，</a:t>
            </a:r>
            <a:r>
              <a:rPr sz="2000" b="1" dirty="0">
                <a:solidFill>
                  <a:srgbClr val="0000FF"/>
                </a:solidFill>
                <a:latin typeface="Microsoft JhengHei"/>
                <a:cs typeface="Microsoft JhengHei"/>
              </a:rPr>
              <a:t>節能</a:t>
            </a:r>
            <a:r>
              <a:rPr sz="2000" b="1" spc="-15" dirty="0">
                <a:solidFill>
                  <a:srgbClr val="0000FF"/>
                </a:solidFill>
                <a:latin typeface="Microsoft JhengHei"/>
                <a:cs typeface="Microsoft JhengHei"/>
              </a:rPr>
              <a:t>績</a:t>
            </a:r>
            <a:r>
              <a:rPr sz="2000" b="1" spc="5" dirty="0">
                <a:solidFill>
                  <a:srgbClr val="0000FF"/>
                </a:solidFill>
                <a:latin typeface="Microsoft JhengHei"/>
                <a:cs typeface="Microsoft JhengHei"/>
              </a:rPr>
              <a:t>效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滿分</a:t>
            </a:r>
            <a:endParaRPr sz="2000">
              <a:latin typeface="Microsoft JhengHei"/>
              <a:cs typeface="Microsoft JhengHei"/>
            </a:endParaRPr>
          </a:p>
          <a:p>
            <a:pPr marL="896619" lvl="2" indent="-343535">
              <a:lnSpc>
                <a:spcPct val="100000"/>
              </a:lnSpc>
              <a:spcBef>
                <a:spcPts val="755"/>
              </a:spcBef>
              <a:buSzPct val="107142"/>
              <a:buFont typeface="Arial MT"/>
              <a:buChar char="•"/>
              <a:tabLst>
                <a:tab pos="895985" algn="l"/>
                <a:tab pos="896619" algn="l"/>
              </a:tabLst>
            </a:pPr>
            <a:r>
              <a:rPr sz="1400" dirty="0">
                <a:latin typeface="Microsoft JhengHei"/>
                <a:cs typeface="Microsoft JhengHei"/>
              </a:rPr>
              <a:t>以104年基準年，總</a:t>
            </a:r>
            <a:r>
              <a:rPr sz="1400" spc="-10" dirty="0">
                <a:latin typeface="Microsoft JhengHei"/>
                <a:cs typeface="Microsoft JhengHei"/>
              </a:rPr>
              <a:t>用</a:t>
            </a:r>
            <a:r>
              <a:rPr sz="1400" dirty="0">
                <a:latin typeface="Microsoft JhengHei"/>
                <a:cs typeface="Microsoft JhengHei"/>
              </a:rPr>
              <a:t>電</a:t>
            </a:r>
            <a:r>
              <a:rPr sz="1400" spc="-10" dirty="0">
                <a:latin typeface="Microsoft JhengHei"/>
                <a:cs typeface="Microsoft JhengHei"/>
              </a:rPr>
              <a:t>量</a:t>
            </a:r>
            <a:r>
              <a:rPr sz="1400" spc="-5" dirty="0">
                <a:latin typeface="Microsoft JhengHei"/>
                <a:cs typeface="Microsoft JhengHei"/>
              </a:rPr>
              <a:t>25,687,200</a:t>
            </a:r>
            <a:r>
              <a:rPr sz="1400" spc="-15" dirty="0">
                <a:latin typeface="Microsoft JhengHei"/>
                <a:cs typeface="Microsoft JhengHei"/>
              </a:rPr>
              <a:t>度</a:t>
            </a:r>
            <a:r>
              <a:rPr sz="1400" spc="-5" dirty="0">
                <a:latin typeface="Microsoft JhengHei"/>
                <a:cs typeface="Microsoft JhengHei"/>
              </a:rPr>
              <a:t>，EUI</a:t>
            </a:r>
            <a:r>
              <a:rPr sz="1400" dirty="0">
                <a:latin typeface="Microsoft JhengHei"/>
                <a:cs typeface="Microsoft JhengHei"/>
              </a:rPr>
              <a:t>值156.98</a:t>
            </a:r>
            <a:r>
              <a:rPr sz="1400" spc="360" dirty="0">
                <a:latin typeface="Microsoft JhengHei"/>
                <a:cs typeface="Microsoft JhengHei"/>
              </a:rPr>
              <a:t> </a:t>
            </a:r>
            <a:r>
              <a:rPr sz="1400" spc="-5" dirty="0">
                <a:latin typeface="Microsoft JhengHei"/>
                <a:cs typeface="Microsoft JhengHei"/>
              </a:rPr>
              <a:t>Kwh/m</a:t>
            </a:r>
            <a:r>
              <a:rPr sz="1350" spc="-7" baseline="24691" dirty="0">
                <a:latin typeface="Microsoft JhengHei"/>
                <a:cs typeface="Microsoft JhengHei"/>
              </a:rPr>
              <a:t>2</a:t>
            </a:r>
            <a:r>
              <a:rPr sz="1400" spc="-5" dirty="0">
                <a:latin typeface="Microsoft JhengHei"/>
                <a:cs typeface="Microsoft JhengHei"/>
              </a:rPr>
              <a:t>.yr</a:t>
            </a:r>
            <a:endParaRPr sz="1400">
              <a:latin typeface="Microsoft JhengHei"/>
              <a:cs typeface="Microsoft JhengHei"/>
            </a:endParaRPr>
          </a:p>
          <a:p>
            <a:pPr marL="896619" lvl="2" indent="-343535">
              <a:lnSpc>
                <a:spcPct val="100000"/>
              </a:lnSpc>
              <a:spcBef>
                <a:spcPts val="925"/>
              </a:spcBef>
              <a:buSzPct val="107142"/>
              <a:buFont typeface="Arial MT"/>
              <a:buChar char="•"/>
              <a:tabLst>
                <a:tab pos="895985" algn="l"/>
                <a:tab pos="896619" algn="l"/>
              </a:tabLst>
            </a:pPr>
            <a:r>
              <a:rPr sz="1400" dirty="0">
                <a:latin typeface="Microsoft JhengHei"/>
                <a:cs typeface="Microsoft JhengHei"/>
              </a:rPr>
              <a:t>108年總用電</a:t>
            </a:r>
            <a:r>
              <a:rPr sz="1400" spc="5" dirty="0">
                <a:latin typeface="Microsoft JhengHei"/>
                <a:cs typeface="Microsoft JhengHei"/>
              </a:rPr>
              <a:t>量</a:t>
            </a:r>
            <a:r>
              <a:rPr sz="1400" dirty="0">
                <a:latin typeface="Microsoft JhengHei"/>
                <a:cs typeface="Microsoft JhengHei"/>
              </a:rPr>
              <a:t>25,170,400度</a:t>
            </a:r>
            <a:r>
              <a:rPr sz="1400" spc="-5" dirty="0">
                <a:latin typeface="Microsoft JhengHei"/>
                <a:cs typeface="Microsoft JhengHei"/>
              </a:rPr>
              <a:t>，EUI</a:t>
            </a:r>
            <a:r>
              <a:rPr sz="1400" spc="5" dirty="0">
                <a:latin typeface="Microsoft JhengHei"/>
                <a:cs typeface="Microsoft JhengHei"/>
              </a:rPr>
              <a:t>值</a:t>
            </a:r>
            <a:r>
              <a:rPr sz="1400" spc="-15" dirty="0">
                <a:latin typeface="Microsoft JhengHei"/>
                <a:cs typeface="Microsoft JhengHei"/>
              </a:rPr>
              <a:t>降</a:t>
            </a:r>
            <a:r>
              <a:rPr sz="1400" spc="5" dirty="0">
                <a:latin typeface="Microsoft JhengHei"/>
                <a:cs typeface="Microsoft JhengHei"/>
              </a:rPr>
              <a:t>低</a:t>
            </a:r>
            <a:r>
              <a:rPr sz="1400" dirty="0">
                <a:latin typeface="Microsoft JhengHei"/>
                <a:cs typeface="Microsoft JhengHei"/>
              </a:rPr>
              <a:t>為150.1</a:t>
            </a:r>
            <a:r>
              <a:rPr sz="1400" spc="-65" dirty="0">
                <a:latin typeface="Microsoft JhengHei"/>
                <a:cs typeface="Microsoft JhengHei"/>
              </a:rPr>
              <a:t> </a:t>
            </a:r>
            <a:r>
              <a:rPr sz="1400" spc="-5" dirty="0">
                <a:latin typeface="Microsoft JhengHei"/>
                <a:cs typeface="Microsoft JhengHei"/>
              </a:rPr>
              <a:t>Kwh/m</a:t>
            </a:r>
            <a:r>
              <a:rPr sz="1350" spc="-7" baseline="24691" dirty="0">
                <a:latin typeface="Microsoft JhengHei"/>
                <a:cs typeface="Microsoft JhengHei"/>
              </a:rPr>
              <a:t>2</a:t>
            </a:r>
            <a:r>
              <a:rPr sz="1400" spc="-5" dirty="0">
                <a:latin typeface="Microsoft JhengHei"/>
                <a:cs typeface="Microsoft JhengHei"/>
              </a:rPr>
              <a:t>.yr</a:t>
            </a:r>
            <a:endParaRPr sz="1400">
              <a:latin typeface="Microsoft JhengHei"/>
              <a:cs typeface="Microsoft JhengHei"/>
            </a:endParaRPr>
          </a:p>
          <a:p>
            <a:pPr marL="896619" lvl="2" indent="-343535">
              <a:lnSpc>
                <a:spcPct val="100000"/>
              </a:lnSpc>
              <a:spcBef>
                <a:spcPts val="925"/>
              </a:spcBef>
              <a:buSzPct val="107142"/>
              <a:buFont typeface="Arial MT"/>
              <a:buChar char="•"/>
              <a:tabLst>
                <a:tab pos="895985" algn="l"/>
                <a:tab pos="896619" algn="l"/>
              </a:tabLst>
            </a:pPr>
            <a:r>
              <a:rPr sz="1400" dirty="0">
                <a:latin typeface="Microsoft JhengHei"/>
                <a:cs typeface="Microsoft JhengHei"/>
              </a:rPr>
              <a:t>109年總用電量24,857,600度，EUI值</a:t>
            </a:r>
            <a:r>
              <a:rPr sz="1400" spc="-15" dirty="0">
                <a:latin typeface="Microsoft JhengHei"/>
                <a:cs typeface="Microsoft JhengHei"/>
              </a:rPr>
              <a:t>降</a:t>
            </a:r>
            <a:r>
              <a:rPr sz="1400" dirty="0">
                <a:latin typeface="Microsoft JhengHei"/>
                <a:cs typeface="Microsoft JhengHei"/>
              </a:rPr>
              <a:t>低為148.2</a:t>
            </a:r>
            <a:r>
              <a:rPr sz="1400" spc="-60" dirty="0">
                <a:latin typeface="Microsoft JhengHei"/>
                <a:cs typeface="Microsoft JhengHei"/>
              </a:rPr>
              <a:t> </a:t>
            </a:r>
            <a:r>
              <a:rPr sz="1400" spc="-5" dirty="0">
                <a:latin typeface="Microsoft JhengHei"/>
                <a:cs typeface="Microsoft JhengHei"/>
              </a:rPr>
              <a:t>Kwh/m</a:t>
            </a:r>
            <a:r>
              <a:rPr sz="1350" spc="-7" baseline="24691" dirty="0">
                <a:latin typeface="Microsoft JhengHei"/>
                <a:cs typeface="Microsoft JhengHei"/>
              </a:rPr>
              <a:t>2</a:t>
            </a:r>
            <a:r>
              <a:rPr sz="1400" spc="-5" dirty="0">
                <a:latin typeface="Microsoft JhengHei"/>
                <a:cs typeface="Microsoft JhengHei"/>
              </a:rPr>
              <a:t>.yr</a:t>
            </a:r>
            <a:endParaRPr sz="1400">
              <a:latin typeface="Microsoft JhengHei"/>
              <a:cs typeface="Microsoft JhengHei"/>
            </a:endParaRPr>
          </a:p>
          <a:p>
            <a:pPr marL="896619" marR="906144" lvl="2" indent="-342900">
              <a:lnSpc>
                <a:spcPct val="119300"/>
              </a:lnSpc>
              <a:spcBef>
                <a:spcPts val="590"/>
              </a:spcBef>
              <a:buSzPct val="107142"/>
              <a:buFont typeface="Arial MT"/>
              <a:buChar char="•"/>
              <a:tabLst>
                <a:tab pos="895985" algn="l"/>
                <a:tab pos="896619" algn="l"/>
              </a:tabLst>
            </a:pPr>
            <a:r>
              <a:rPr sz="1400" dirty="0">
                <a:latin typeface="Microsoft JhengHei"/>
                <a:cs typeface="Microsoft JhengHei"/>
              </a:rPr>
              <a:t>110年總用電量23,912,800度，EUI值</a:t>
            </a:r>
            <a:r>
              <a:rPr sz="1400" spc="-15" dirty="0">
                <a:latin typeface="Microsoft JhengHei"/>
                <a:cs typeface="Microsoft JhengHei"/>
              </a:rPr>
              <a:t>降</a:t>
            </a:r>
            <a:r>
              <a:rPr sz="1400" dirty="0">
                <a:latin typeface="Microsoft JhengHei"/>
                <a:cs typeface="Microsoft JhengHei"/>
              </a:rPr>
              <a:t>低為146.1</a:t>
            </a:r>
            <a:r>
              <a:rPr sz="1400" spc="-45" dirty="0">
                <a:latin typeface="Microsoft JhengHei"/>
                <a:cs typeface="Microsoft JhengHei"/>
              </a:rPr>
              <a:t> </a:t>
            </a:r>
            <a:r>
              <a:rPr sz="1400" spc="-5" dirty="0">
                <a:latin typeface="Microsoft JhengHei"/>
                <a:cs typeface="Microsoft JhengHei"/>
              </a:rPr>
              <a:t>Kwh/m</a:t>
            </a:r>
            <a:r>
              <a:rPr sz="1350" spc="-7" baseline="24691" dirty="0">
                <a:latin typeface="Microsoft JhengHei"/>
                <a:cs typeface="Microsoft JhengHei"/>
              </a:rPr>
              <a:t>2</a:t>
            </a:r>
            <a:r>
              <a:rPr sz="1400" spc="-5" dirty="0">
                <a:latin typeface="Microsoft JhengHei"/>
                <a:cs typeface="Microsoft JhengHei"/>
              </a:rPr>
              <a:t>.yr</a:t>
            </a:r>
            <a:r>
              <a:rPr sz="1400" spc="-20" dirty="0">
                <a:latin typeface="Microsoft JhengHei"/>
                <a:cs typeface="Microsoft JhengHei"/>
              </a:rPr>
              <a:t> </a:t>
            </a:r>
            <a:r>
              <a:rPr sz="1400" spc="5" dirty="0">
                <a:latin typeface="Microsoft JhengHei"/>
                <a:cs typeface="Microsoft JhengHei"/>
              </a:rPr>
              <a:t>(</a:t>
            </a:r>
            <a:r>
              <a:rPr sz="1400" dirty="0">
                <a:latin typeface="Microsoft JhengHei"/>
                <a:cs typeface="Microsoft JhengHei"/>
              </a:rPr>
              <a:t>樓地板為 167687m</a:t>
            </a:r>
            <a:r>
              <a:rPr sz="1350" baseline="24691" dirty="0">
                <a:latin typeface="Microsoft JhengHei"/>
                <a:cs typeface="Microsoft JhengHei"/>
              </a:rPr>
              <a:t>2</a:t>
            </a:r>
            <a:r>
              <a:rPr sz="1400" dirty="0"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  <a:p>
            <a:pPr marL="896619" lvl="2" indent="-343535">
              <a:lnSpc>
                <a:spcPct val="100000"/>
              </a:lnSpc>
              <a:spcBef>
                <a:spcPts val="925"/>
              </a:spcBef>
              <a:buSzPct val="107142"/>
              <a:buFont typeface="Arial MT"/>
              <a:buChar char="•"/>
              <a:tabLst>
                <a:tab pos="895985" algn="l"/>
                <a:tab pos="896619" algn="l"/>
              </a:tabLst>
            </a:pPr>
            <a:r>
              <a:rPr sz="1400" dirty="0">
                <a:solidFill>
                  <a:srgbClr val="FF0000"/>
                </a:solidFill>
                <a:latin typeface="Microsoft JhengHei"/>
                <a:cs typeface="Microsoft JhengHei"/>
              </a:rPr>
              <a:t>111</a:t>
            </a:r>
            <a:r>
              <a:rPr sz="14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年</a:t>
            </a:r>
            <a:r>
              <a:rPr sz="14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總</a:t>
            </a:r>
            <a:r>
              <a:rPr sz="1400" dirty="0">
                <a:solidFill>
                  <a:srgbClr val="FF0000"/>
                </a:solidFill>
                <a:latin typeface="Microsoft JhengHei"/>
                <a:cs typeface="Microsoft JhengHei"/>
              </a:rPr>
              <a:t>用</a:t>
            </a:r>
            <a:r>
              <a:rPr sz="14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電</a:t>
            </a:r>
            <a:r>
              <a:rPr sz="1400" dirty="0">
                <a:solidFill>
                  <a:srgbClr val="FF0000"/>
                </a:solidFill>
                <a:latin typeface="Microsoft JhengHei"/>
                <a:cs typeface="Microsoft JhengHei"/>
              </a:rPr>
              <a:t>量24,061,846度</a:t>
            </a:r>
            <a:r>
              <a:rPr sz="14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，</a:t>
            </a:r>
            <a:r>
              <a:rPr sz="14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EUI</a:t>
            </a:r>
            <a:r>
              <a:rPr sz="14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值</a:t>
            </a:r>
            <a:r>
              <a:rPr sz="14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增</a:t>
            </a:r>
            <a:r>
              <a:rPr sz="1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為</a:t>
            </a:r>
            <a:r>
              <a:rPr sz="1400" dirty="0">
                <a:solidFill>
                  <a:srgbClr val="FF0000"/>
                </a:solidFill>
                <a:latin typeface="Microsoft JhengHei"/>
                <a:cs typeface="Microsoft JhengHei"/>
              </a:rPr>
              <a:t>155.3</a:t>
            </a:r>
            <a:r>
              <a:rPr sz="1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 Kwh/m</a:t>
            </a:r>
            <a:r>
              <a:rPr sz="1350" spc="-7" baseline="24691" dirty="0">
                <a:solidFill>
                  <a:srgbClr val="FF0000"/>
                </a:solidFill>
                <a:latin typeface="Microsoft JhengHei"/>
                <a:cs typeface="Microsoft JhengHei"/>
              </a:rPr>
              <a:t>2</a:t>
            </a:r>
            <a:r>
              <a:rPr sz="1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.yr</a:t>
            </a:r>
            <a:r>
              <a:rPr sz="14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(110</a:t>
            </a:r>
            <a:r>
              <a:rPr sz="14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年</a:t>
            </a:r>
            <a:r>
              <a:rPr sz="14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拆</a:t>
            </a:r>
            <a:r>
              <a:rPr sz="1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除</a:t>
            </a:r>
            <a:r>
              <a:rPr sz="1400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4</a:t>
            </a:r>
            <a:r>
              <a:rPr sz="14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棟</a:t>
            </a:r>
            <a:r>
              <a:rPr sz="14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房</a:t>
            </a:r>
            <a:r>
              <a:rPr sz="1400" dirty="0">
                <a:solidFill>
                  <a:srgbClr val="FF0000"/>
                </a:solidFill>
                <a:latin typeface="Microsoft JhengHei"/>
                <a:cs typeface="Microsoft JhengHei"/>
              </a:rPr>
              <a:t>舍</a:t>
            </a:r>
            <a:r>
              <a:rPr sz="140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，</a:t>
            </a:r>
            <a:endParaRPr sz="1400">
              <a:latin typeface="Microsoft JhengHei"/>
              <a:cs typeface="Microsoft JhengHei"/>
            </a:endParaRPr>
          </a:p>
          <a:p>
            <a:pPr marL="896619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solidFill>
                  <a:srgbClr val="FF0000"/>
                </a:solidFill>
                <a:latin typeface="Microsoft JhengHei"/>
                <a:cs typeface="Microsoft JhengHei"/>
              </a:rPr>
              <a:t>樓地板減為154941</a:t>
            </a:r>
            <a:r>
              <a:rPr sz="14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m</a:t>
            </a:r>
            <a:r>
              <a:rPr sz="1350" spc="22" baseline="24691" dirty="0">
                <a:solidFill>
                  <a:srgbClr val="FF0000"/>
                </a:solidFill>
                <a:latin typeface="Microsoft JhengHei"/>
                <a:cs typeface="Microsoft JhengHei"/>
              </a:rPr>
              <a:t>2</a:t>
            </a:r>
            <a:r>
              <a:rPr sz="1400" dirty="0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endParaRPr sz="1400">
              <a:latin typeface="Microsoft JhengHei"/>
              <a:cs typeface="Microsoft JhengHei"/>
            </a:endParaRPr>
          </a:p>
          <a:p>
            <a:pPr marL="617220" lvl="1" indent="-285115">
              <a:lnSpc>
                <a:spcPct val="100000"/>
              </a:lnSpc>
              <a:spcBef>
                <a:spcPts val="605"/>
              </a:spcBef>
              <a:buSzPct val="108333"/>
              <a:buFont typeface="Wingdings"/>
              <a:buChar char=""/>
              <a:tabLst>
                <a:tab pos="617855" algn="l"/>
              </a:tabLst>
            </a:pPr>
            <a:r>
              <a:rPr sz="1800" b="1" spc="-5" dirty="0">
                <a:latin typeface="Microsoft JhengHei"/>
                <a:cs typeface="Microsoft JhengHei"/>
              </a:rPr>
              <a:t>110</a:t>
            </a:r>
            <a:r>
              <a:rPr sz="1800" b="1" dirty="0">
                <a:latin typeface="Microsoft JhengHei"/>
                <a:cs typeface="Microsoft JhengHei"/>
              </a:rPr>
              <a:t>年平均節電</a:t>
            </a:r>
            <a:r>
              <a:rPr sz="1800" b="1" spc="-5" dirty="0">
                <a:latin typeface="Microsoft JhengHei"/>
                <a:cs typeface="Microsoft JhengHei"/>
              </a:rPr>
              <a:t>1.82%；</a:t>
            </a:r>
            <a:r>
              <a:rPr sz="1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111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年節電</a:t>
            </a:r>
            <a:r>
              <a:rPr sz="1800" b="1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量</a:t>
            </a:r>
            <a:r>
              <a:rPr sz="1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87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萬度，平均節電</a:t>
            </a:r>
            <a:r>
              <a:rPr sz="1800" b="1" spc="15" dirty="0">
                <a:solidFill>
                  <a:srgbClr val="FF0000"/>
                </a:solidFill>
                <a:latin typeface="Microsoft JhengHei"/>
                <a:cs typeface="Microsoft JhengHei"/>
              </a:rPr>
              <a:t>率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2.03%</a:t>
            </a:r>
            <a:endParaRPr sz="1800">
              <a:latin typeface="Microsoft JhengHei"/>
              <a:cs typeface="Microsoft JhengHei"/>
            </a:endParaRPr>
          </a:p>
          <a:p>
            <a:pPr marL="840105" lvl="2" indent="-287655">
              <a:lnSpc>
                <a:spcPct val="100000"/>
              </a:lnSpc>
              <a:spcBef>
                <a:spcPts val="760"/>
              </a:spcBef>
              <a:buSzPct val="107142"/>
              <a:buFont typeface="Arial MT"/>
              <a:buChar char="•"/>
              <a:tabLst>
                <a:tab pos="840105" algn="l"/>
                <a:tab pos="840740" algn="l"/>
              </a:tabLst>
            </a:pPr>
            <a:r>
              <a:rPr sz="1400" dirty="0">
                <a:latin typeface="Microsoft JhengHei"/>
                <a:cs typeface="Microsoft JhengHei"/>
              </a:rPr>
              <a:t>經能源局檢核，優於能</a:t>
            </a:r>
            <a:r>
              <a:rPr sz="1400" spc="-15" dirty="0">
                <a:latin typeface="Microsoft JhengHei"/>
                <a:cs typeface="Microsoft JhengHei"/>
              </a:rPr>
              <a:t>管</a:t>
            </a:r>
            <a:r>
              <a:rPr sz="1400" dirty="0">
                <a:latin typeface="Microsoft JhengHei"/>
                <a:cs typeface="Microsoft JhengHei"/>
              </a:rPr>
              <a:t>法相</a:t>
            </a:r>
            <a:r>
              <a:rPr sz="1400" spc="-15" dirty="0">
                <a:latin typeface="Microsoft JhengHei"/>
                <a:cs typeface="Microsoft JhengHei"/>
              </a:rPr>
              <a:t>關</a:t>
            </a:r>
            <a:r>
              <a:rPr sz="1400" dirty="0">
                <a:latin typeface="Microsoft JhengHei"/>
                <a:cs typeface="Microsoft JhengHei"/>
              </a:rPr>
              <a:t>法規</a:t>
            </a:r>
            <a:r>
              <a:rPr sz="1400" spc="-15" dirty="0">
                <a:latin typeface="Microsoft JhengHei"/>
                <a:cs typeface="Microsoft JhengHei"/>
              </a:rPr>
              <a:t>管</a:t>
            </a:r>
            <a:r>
              <a:rPr sz="1400" dirty="0">
                <a:latin typeface="Microsoft JhengHei"/>
                <a:cs typeface="Microsoft JhengHei"/>
              </a:rPr>
              <a:t>制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1533" y="6542023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7591" y="6462776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48046" y="6462776"/>
            <a:ext cx="1398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96234" y="905332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FF"/>
                </a:solidFill>
              </a:rPr>
              <a:t>節能績效</a:t>
            </a:r>
            <a:endParaRPr sz="4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3937" y="252171"/>
            <a:ext cx="2244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5" dirty="0">
                <a:latin typeface="Microsoft JhengHei"/>
                <a:cs typeface="Microsoft JhengHei"/>
              </a:rPr>
              <a:t>建</a:t>
            </a:r>
            <a:r>
              <a:rPr sz="4400" b="1" spc="-60" dirty="0">
                <a:latin typeface="Microsoft JhengHei"/>
                <a:cs typeface="Microsoft JhengHei"/>
              </a:rPr>
              <a:t>議</a:t>
            </a:r>
            <a:r>
              <a:rPr sz="4400" b="1" spc="-45" dirty="0">
                <a:latin typeface="Microsoft JhengHei"/>
                <a:cs typeface="Microsoft JhengHei"/>
              </a:rPr>
              <a:t>方</a:t>
            </a:r>
            <a:r>
              <a:rPr sz="4400" b="1" spc="5" dirty="0">
                <a:latin typeface="Microsoft JhengHei"/>
                <a:cs typeface="Microsoft JhengHei"/>
              </a:rPr>
              <a:t>向</a:t>
            </a:r>
            <a:endParaRPr sz="4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841" y="913536"/>
            <a:ext cx="7482840" cy="263017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382905" indent="-370840">
              <a:lnSpc>
                <a:spcPct val="100000"/>
              </a:lnSpc>
              <a:spcBef>
                <a:spcPts val="1560"/>
              </a:spcBef>
              <a:buSzPct val="109090"/>
              <a:buFont typeface="Wingdings"/>
              <a:buChar char=""/>
              <a:tabLst>
                <a:tab pos="382905" algn="l"/>
                <a:tab pos="383540" algn="l"/>
              </a:tabLst>
            </a:pPr>
            <a:r>
              <a:rPr sz="2200" spc="-5" dirty="0">
                <a:latin typeface="SimSun"/>
                <a:cs typeface="SimSun"/>
              </a:rPr>
              <a:t>因</a:t>
            </a:r>
            <a:r>
              <a:rPr sz="2200" dirty="0">
                <a:latin typeface="SimSun"/>
                <a:cs typeface="SimSun"/>
              </a:rPr>
              <a:t>應</a:t>
            </a:r>
            <a:r>
              <a:rPr sz="2200" spc="-5" dirty="0">
                <a:latin typeface="SimSun"/>
                <a:cs typeface="SimSun"/>
              </a:rPr>
              <a:t>尖</a:t>
            </a:r>
            <a:r>
              <a:rPr sz="2200" spc="10" dirty="0">
                <a:latin typeface="SimSun"/>
                <a:cs typeface="SimSun"/>
              </a:rPr>
              <a:t>峰</a:t>
            </a:r>
            <a:r>
              <a:rPr sz="2200" spc="-15" dirty="0">
                <a:latin typeface="SimSun"/>
                <a:cs typeface="SimSun"/>
              </a:rPr>
              <a:t>/</a:t>
            </a:r>
            <a:r>
              <a:rPr sz="2200" dirty="0">
                <a:latin typeface="SimSun"/>
                <a:cs typeface="SimSun"/>
              </a:rPr>
              <a:t>半</a:t>
            </a:r>
            <a:r>
              <a:rPr sz="2200" spc="-5" dirty="0">
                <a:latin typeface="SimSun"/>
                <a:cs typeface="SimSun"/>
              </a:rPr>
              <a:t>尖</a:t>
            </a:r>
            <a:r>
              <a:rPr sz="2200" spc="10" dirty="0">
                <a:latin typeface="SimSun"/>
                <a:cs typeface="SimSun"/>
              </a:rPr>
              <a:t>峰</a:t>
            </a:r>
            <a:r>
              <a:rPr sz="2200" spc="-15" dirty="0">
                <a:latin typeface="SimSun"/>
                <a:cs typeface="SimSun"/>
              </a:rPr>
              <a:t>/</a:t>
            </a:r>
            <a:r>
              <a:rPr sz="2200" spc="-5" dirty="0">
                <a:latin typeface="SimSun"/>
                <a:cs typeface="SimSun"/>
              </a:rPr>
              <a:t>離峰</a:t>
            </a:r>
            <a:r>
              <a:rPr sz="2200" spc="10" dirty="0">
                <a:latin typeface="SimSun"/>
                <a:cs typeface="SimSun"/>
              </a:rPr>
              <a:t>時</a:t>
            </a:r>
            <a:r>
              <a:rPr sz="2200" spc="-5" dirty="0">
                <a:latin typeface="SimSun"/>
                <a:cs typeface="SimSun"/>
              </a:rPr>
              <a:t>間帶</a:t>
            </a:r>
            <a:r>
              <a:rPr sz="2200" spc="10" dirty="0">
                <a:latin typeface="SimSun"/>
                <a:cs typeface="SimSun"/>
              </a:rPr>
              <a:t>調</a:t>
            </a:r>
            <a:r>
              <a:rPr sz="2200" spc="-5" dirty="0">
                <a:latin typeface="SimSun"/>
                <a:cs typeface="SimSun"/>
              </a:rPr>
              <a:t>整</a:t>
            </a:r>
            <a:endParaRPr sz="2200">
              <a:latin typeface="SimSun"/>
              <a:cs typeface="SimSun"/>
            </a:endParaRPr>
          </a:p>
          <a:p>
            <a:pPr marL="647700" lvl="1" indent="-343535">
              <a:lnSpc>
                <a:spcPct val="100000"/>
              </a:lnSpc>
              <a:spcBef>
                <a:spcPts val="1665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spc="5" dirty="0">
                <a:latin typeface="SimSun"/>
                <a:cs typeface="SimSun"/>
              </a:rPr>
              <a:t>善用夏</a:t>
            </a:r>
            <a:r>
              <a:rPr sz="2000" spc="-5" dirty="0">
                <a:latin typeface="SimSun"/>
                <a:cs typeface="SimSun"/>
              </a:rPr>
              <a:t>月08:00~09:00</a:t>
            </a:r>
            <a:r>
              <a:rPr sz="2000" dirty="0">
                <a:latin typeface="SimSun"/>
                <a:cs typeface="SimSun"/>
              </a:rPr>
              <a:t>及非夏月</a:t>
            </a:r>
            <a:r>
              <a:rPr sz="2000" spc="-5" dirty="0">
                <a:latin typeface="SimSun"/>
                <a:cs typeface="SimSun"/>
              </a:rPr>
              <a:t>11:00~14:00</a:t>
            </a:r>
            <a:r>
              <a:rPr sz="2000" spc="5" dirty="0">
                <a:latin typeface="SimSun"/>
                <a:cs typeface="SimSun"/>
              </a:rPr>
              <a:t> </a:t>
            </a:r>
            <a:r>
              <a:rPr sz="2000" spc="-10" dirty="0">
                <a:latin typeface="SimSun"/>
                <a:cs typeface="SimSun"/>
              </a:rPr>
              <a:t>(</a:t>
            </a:r>
            <a:r>
              <a:rPr sz="2000" dirty="0">
                <a:latin typeface="SimSun"/>
                <a:cs typeface="SimSun"/>
              </a:rPr>
              <a:t>排課</a:t>
            </a:r>
            <a:r>
              <a:rPr sz="2000" spc="-10" dirty="0">
                <a:latin typeface="SimSun"/>
                <a:cs typeface="SimSun"/>
              </a:rPr>
              <a:t>/會</a:t>
            </a:r>
            <a:r>
              <a:rPr sz="2000" dirty="0">
                <a:latin typeface="SimSun"/>
                <a:cs typeface="SimSun"/>
              </a:rPr>
              <a:t>議)</a:t>
            </a:r>
            <a:endParaRPr sz="2000">
              <a:latin typeface="SimSun"/>
              <a:cs typeface="SimSun"/>
            </a:endParaRPr>
          </a:p>
          <a:p>
            <a:pPr marL="647700" lvl="1" indent="-343535">
              <a:lnSpc>
                <a:spcPct val="100000"/>
              </a:lnSpc>
              <a:spcBef>
                <a:spcPts val="1689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避</a:t>
            </a:r>
            <a:r>
              <a:rPr sz="2000" spc="-5" dirty="0">
                <a:solidFill>
                  <a:srgbClr val="FF0000"/>
                </a:solidFill>
                <a:latin typeface="SimSun"/>
                <a:cs typeface="SimSun"/>
              </a:rPr>
              <a:t>用16:00~2200</a:t>
            </a: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尖峰時段</a:t>
            </a:r>
            <a:endParaRPr sz="2000">
              <a:latin typeface="SimSun"/>
              <a:cs typeface="SimSun"/>
            </a:endParaRPr>
          </a:p>
          <a:p>
            <a:pPr marL="355600" indent="-343535">
              <a:lnSpc>
                <a:spcPct val="100000"/>
              </a:lnSpc>
              <a:spcBef>
                <a:spcPts val="1505"/>
              </a:spcBef>
              <a:buSzPct val="109090"/>
              <a:buFont typeface="Wingdings"/>
              <a:buChar char=""/>
              <a:tabLst>
                <a:tab pos="356235" algn="l"/>
              </a:tabLst>
            </a:pPr>
            <a:r>
              <a:rPr sz="2200" u="heavy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行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政職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員</a:t>
            </a:r>
            <a:r>
              <a:rPr sz="2200" spc="-10" dirty="0">
                <a:latin typeface="SimSun"/>
                <a:cs typeface="SimSun"/>
              </a:rPr>
              <a:t>及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老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師辦公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室</a:t>
            </a:r>
            <a:r>
              <a:rPr sz="2200" dirty="0">
                <a:latin typeface="SimSun"/>
                <a:cs typeface="SimSun"/>
              </a:rPr>
              <a:t>調</a:t>
            </a:r>
            <a:r>
              <a:rPr sz="2200" spc="-5" dirty="0">
                <a:latin typeface="SimSun"/>
                <a:cs typeface="SimSun"/>
              </a:rPr>
              <a:t>整夏</a:t>
            </a:r>
            <a:r>
              <a:rPr sz="2200" dirty="0">
                <a:latin typeface="SimSun"/>
                <a:cs typeface="SimSun"/>
              </a:rPr>
              <a:t>月</a:t>
            </a:r>
            <a:r>
              <a:rPr sz="1600" spc="-10" dirty="0">
                <a:solidFill>
                  <a:srgbClr val="FF0000"/>
                </a:solidFill>
                <a:latin typeface="SimSun"/>
                <a:cs typeface="SimSun"/>
              </a:rPr>
              <a:t>(5/16</a:t>
            </a:r>
            <a:r>
              <a:rPr sz="1600" spc="1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至</a:t>
            </a:r>
            <a:r>
              <a:rPr sz="1600" dirty="0">
                <a:solidFill>
                  <a:srgbClr val="FF0000"/>
                </a:solidFill>
                <a:latin typeface="SimSun"/>
                <a:cs typeface="SimSu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10/15)</a:t>
            </a:r>
            <a:r>
              <a:rPr sz="2200" spc="-5" dirty="0">
                <a:latin typeface="SimSun"/>
                <a:cs typeface="SimSun"/>
              </a:rPr>
              <a:t>冷氣供應時間</a:t>
            </a:r>
            <a:endParaRPr sz="2200">
              <a:latin typeface="SimSun"/>
              <a:cs typeface="SimSun"/>
            </a:endParaRPr>
          </a:p>
          <a:p>
            <a:pPr marL="647700" lvl="1" indent="-343535">
              <a:lnSpc>
                <a:spcPct val="100000"/>
              </a:lnSpc>
              <a:spcBef>
                <a:spcPts val="1664"/>
              </a:spcBef>
              <a:buSzPct val="110000"/>
              <a:buFont typeface="Wingdings"/>
              <a:buChar char=""/>
              <a:tabLst>
                <a:tab pos="648335" algn="l"/>
              </a:tabLst>
            </a:pP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調高</a:t>
            </a:r>
            <a:r>
              <a:rPr sz="2000" spc="5" dirty="0">
                <a:solidFill>
                  <a:srgbClr val="FF0000"/>
                </a:solidFill>
                <a:latin typeface="SimSun"/>
                <a:cs typeface="SimSun"/>
              </a:rPr>
              <a:t>空</a:t>
            </a:r>
            <a:r>
              <a:rPr sz="2000" spc="-10" dirty="0">
                <a:solidFill>
                  <a:srgbClr val="FF0000"/>
                </a:solidFill>
                <a:latin typeface="SimSun"/>
                <a:cs typeface="SimSun"/>
              </a:rPr>
              <a:t>調</a:t>
            </a: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溫</a:t>
            </a:r>
            <a:r>
              <a:rPr sz="2000" spc="-10" dirty="0">
                <a:solidFill>
                  <a:srgbClr val="FF0000"/>
                </a:solidFill>
                <a:latin typeface="SimSun"/>
                <a:cs typeface="SimSun"/>
              </a:rPr>
              <a:t>度</a:t>
            </a: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及提</a:t>
            </a:r>
            <a:r>
              <a:rPr sz="2000" spc="5" dirty="0">
                <a:solidFill>
                  <a:srgbClr val="FF0000"/>
                </a:solidFill>
                <a:latin typeface="SimSun"/>
                <a:cs typeface="SimSun"/>
              </a:rPr>
              <a:t>早</a:t>
            </a:r>
            <a:r>
              <a:rPr sz="2000" spc="-10" dirty="0">
                <a:solidFill>
                  <a:srgbClr val="FF0000"/>
                </a:solidFill>
                <a:latin typeface="SimSun"/>
                <a:cs typeface="SimSun"/>
              </a:rPr>
              <a:t>關</a:t>
            </a: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閉</a:t>
            </a:r>
            <a:r>
              <a:rPr sz="2000" spc="-10" dirty="0">
                <a:solidFill>
                  <a:srgbClr val="FF0000"/>
                </a:solidFill>
                <a:latin typeface="SimSun"/>
                <a:cs typeface="SimSun"/>
              </a:rPr>
              <a:t>空</a:t>
            </a:r>
            <a:r>
              <a:rPr sz="2000" dirty="0">
                <a:solidFill>
                  <a:srgbClr val="FF0000"/>
                </a:solidFill>
                <a:latin typeface="SimSun"/>
                <a:cs typeface="SimSun"/>
              </a:rPr>
              <a:t>調系統</a:t>
            </a:r>
            <a:endParaRPr sz="2000">
              <a:latin typeface="SimSun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3355" y="3757929"/>
            <a:ext cx="19304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10" dirty="0">
                <a:solidFill>
                  <a:srgbClr val="FF0000"/>
                </a:solidFill>
                <a:latin typeface="Wingdings"/>
                <a:cs typeface="Wingdings"/>
              </a:rPr>
              <a:t>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8827" y="3838321"/>
            <a:ext cx="3060700" cy="2044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600" spc="5" dirty="0">
                <a:solidFill>
                  <a:srgbClr val="FF0000"/>
                </a:solidFill>
                <a:latin typeface="SimSun"/>
                <a:cs typeface="SimSun"/>
              </a:rPr>
              <a:t>晚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開半</a:t>
            </a:r>
            <a:r>
              <a:rPr sz="1600" spc="5" dirty="0">
                <a:solidFill>
                  <a:srgbClr val="FF0000"/>
                </a:solidFill>
                <a:latin typeface="SimSun"/>
                <a:cs typeface="SimSun"/>
              </a:rPr>
              <a:t>小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時8:</a:t>
            </a:r>
            <a:r>
              <a:rPr sz="1600" spc="-15" dirty="0">
                <a:solidFill>
                  <a:srgbClr val="FF0000"/>
                </a:solidFill>
                <a:latin typeface="SimSun"/>
                <a:cs typeface="SimSun"/>
              </a:rPr>
              <a:t>0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0</a:t>
            </a:r>
            <a:r>
              <a:rPr sz="1600" spc="-10" dirty="0">
                <a:solidFill>
                  <a:srgbClr val="FF0000"/>
                </a:solidFill>
                <a:latin typeface="SimSun"/>
                <a:cs typeface="SimSun"/>
              </a:rPr>
              <a:t>/</a:t>
            </a:r>
            <a:r>
              <a:rPr sz="1600" spc="5" dirty="0">
                <a:solidFill>
                  <a:srgbClr val="FF0000"/>
                </a:solidFill>
                <a:latin typeface="SimSun"/>
                <a:cs typeface="SimSun"/>
              </a:rPr>
              <a:t>早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關半</a:t>
            </a:r>
            <a:r>
              <a:rPr sz="1600" spc="5" dirty="0">
                <a:solidFill>
                  <a:srgbClr val="FF0000"/>
                </a:solidFill>
                <a:latin typeface="SimSun"/>
                <a:cs typeface="SimSun"/>
              </a:rPr>
              <a:t>小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時17</a:t>
            </a:r>
            <a:r>
              <a:rPr sz="1600" spc="-15" dirty="0">
                <a:solidFill>
                  <a:srgbClr val="FF0000"/>
                </a:solidFill>
                <a:latin typeface="SimSun"/>
                <a:cs typeface="SimSun"/>
              </a:rPr>
              <a:t>: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30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3355" y="4279519"/>
            <a:ext cx="19304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10" dirty="0">
                <a:latin typeface="Wingdings"/>
                <a:cs typeface="Wingdings"/>
              </a:rPr>
              <a:t>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8827" y="4359528"/>
            <a:ext cx="2451100" cy="2044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1600" spc="5" dirty="0">
                <a:latin typeface="SimSun"/>
                <a:cs typeface="SimSun"/>
              </a:rPr>
              <a:t>假</a:t>
            </a:r>
            <a:r>
              <a:rPr sz="1600" spc="-5" dirty="0">
                <a:latin typeface="SimSun"/>
                <a:cs typeface="SimSun"/>
              </a:rPr>
              <a:t>日不</a:t>
            </a:r>
            <a:r>
              <a:rPr sz="1600" spc="5" dirty="0">
                <a:latin typeface="SimSun"/>
                <a:cs typeface="SimSun"/>
              </a:rPr>
              <a:t>供</a:t>
            </a:r>
            <a:r>
              <a:rPr sz="1600" spc="-5" dirty="0">
                <a:latin typeface="SimSun"/>
                <a:cs typeface="SimSun"/>
              </a:rPr>
              <a:t>應</a:t>
            </a:r>
            <a:r>
              <a:rPr sz="1600" dirty="0">
                <a:solidFill>
                  <a:srgbClr val="FF0000"/>
                </a:solidFill>
                <a:latin typeface="SimSun"/>
                <a:cs typeface="SimSun"/>
              </a:rPr>
              <a:t>(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除特</a:t>
            </a:r>
            <a:r>
              <a:rPr sz="1600" spc="5" dirty="0">
                <a:solidFill>
                  <a:srgbClr val="FF0000"/>
                </a:solidFill>
                <a:latin typeface="SimSun"/>
                <a:cs typeface="SimSun"/>
              </a:rPr>
              <a:t>殊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需求</a:t>
            </a:r>
            <a:r>
              <a:rPr sz="1600" spc="10" dirty="0">
                <a:solidFill>
                  <a:srgbClr val="FF0000"/>
                </a:solidFill>
                <a:latin typeface="SimSun"/>
                <a:cs typeface="SimSun"/>
              </a:rPr>
              <a:t>外</a:t>
            </a:r>
            <a:r>
              <a:rPr sz="1600" spc="-5" dirty="0">
                <a:solidFill>
                  <a:srgbClr val="FF0000"/>
                </a:solidFill>
                <a:latin typeface="SimSun"/>
                <a:cs typeface="SimSun"/>
              </a:rPr>
              <a:t>)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7841" y="4604899"/>
            <a:ext cx="7100570" cy="102679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82905" indent="-370840">
              <a:lnSpc>
                <a:spcPct val="100000"/>
              </a:lnSpc>
              <a:spcBef>
                <a:spcPts val="1205"/>
              </a:spcBef>
              <a:buSzPct val="109090"/>
              <a:buFont typeface="Wingdings"/>
              <a:buChar char=""/>
              <a:tabLst>
                <a:tab pos="382905" algn="l"/>
                <a:tab pos="383540" algn="l"/>
              </a:tabLst>
            </a:pPr>
            <a:r>
              <a:rPr sz="2200" spc="-5" dirty="0">
                <a:latin typeface="SimSun"/>
                <a:cs typeface="SimSun"/>
              </a:rPr>
              <a:t>調</a:t>
            </a:r>
            <a:r>
              <a:rPr sz="2200" dirty="0">
                <a:latin typeface="SimSun"/>
                <a:cs typeface="SimSun"/>
              </a:rPr>
              <a:t>整</a:t>
            </a:r>
            <a:r>
              <a:rPr sz="2200" spc="-5" dirty="0">
                <a:latin typeface="SimSun"/>
                <a:cs typeface="SimSun"/>
              </a:rPr>
              <a:t>宿</a:t>
            </a:r>
            <a:r>
              <a:rPr sz="2200" spc="10" dirty="0">
                <a:latin typeface="SimSun"/>
                <a:cs typeface="SimSun"/>
              </a:rPr>
              <a:t>舍</a:t>
            </a:r>
            <a:r>
              <a:rPr sz="2200" spc="-15" dirty="0">
                <a:latin typeface="SimSun"/>
                <a:cs typeface="SimSun"/>
              </a:rPr>
              <a:t>A</a:t>
            </a:r>
            <a:r>
              <a:rPr sz="2200" dirty="0">
                <a:latin typeface="SimSun"/>
                <a:cs typeface="SimSun"/>
              </a:rPr>
              <a:t>館</a:t>
            </a:r>
            <a:r>
              <a:rPr sz="2200" spc="-5" dirty="0">
                <a:latin typeface="SimSun"/>
                <a:cs typeface="SimSun"/>
              </a:rPr>
              <a:t>冷氣</a:t>
            </a:r>
            <a:r>
              <a:rPr sz="2200" dirty="0">
                <a:latin typeface="SimSun"/>
                <a:cs typeface="SimSun"/>
              </a:rPr>
              <a:t>開</a:t>
            </a:r>
            <a:r>
              <a:rPr sz="2200" spc="-5" dirty="0">
                <a:latin typeface="SimSun"/>
                <a:cs typeface="SimSun"/>
              </a:rPr>
              <a:t>放</a:t>
            </a:r>
            <a:r>
              <a:rPr sz="2200" dirty="0">
                <a:latin typeface="SimSun"/>
                <a:cs typeface="SimSun"/>
              </a:rPr>
              <a:t>時</a:t>
            </a:r>
            <a:r>
              <a:rPr sz="2200" spc="-5" dirty="0">
                <a:latin typeface="SimSun"/>
                <a:cs typeface="SimSun"/>
              </a:rPr>
              <a:t>間</a:t>
            </a:r>
            <a:endParaRPr sz="2200">
              <a:latin typeface="SimSun"/>
              <a:cs typeface="SimSun"/>
            </a:endParaRPr>
          </a:p>
          <a:p>
            <a:pPr marL="382905" indent="-370840">
              <a:lnSpc>
                <a:spcPct val="100000"/>
              </a:lnSpc>
              <a:spcBef>
                <a:spcPts val="1450"/>
              </a:spcBef>
              <a:buSzPct val="109090"/>
              <a:buFont typeface="Wingdings"/>
              <a:buChar char=""/>
              <a:tabLst>
                <a:tab pos="382905" algn="l"/>
                <a:tab pos="383540" algn="l"/>
              </a:tabLst>
            </a:pPr>
            <a:r>
              <a:rPr sz="2200" spc="-5" dirty="0">
                <a:latin typeface="SimSun"/>
                <a:cs typeface="SimSun"/>
              </a:rPr>
              <a:t>公共設施</a:t>
            </a:r>
            <a:r>
              <a:rPr sz="2200" spc="-15" dirty="0">
                <a:latin typeface="SimSun"/>
                <a:cs typeface="SimSun"/>
              </a:rPr>
              <a:t>區</a:t>
            </a:r>
            <a:r>
              <a:rPr sz="2200" dirty="0">
                <a:latin typeface="SimSun"/>
                <a:cs typeface="SimSun"/>
              </a:rPr>
              <a:t>域</a:t>
            </a:r>
            <a:r>
              <a:rPr sz="2200" spc="-5" dirty="0">
                <a:latin typeface="SimSun"/>
                <a:cs typeface="SimSun"/>
              </a:rPr>
              <a:t>加裝感應</a:t>
            </a:r>
            <a:r>
              <a:rPr sz="2200" dirty="0">
                <a:latin typeface="SimSun"/>
                <a:cs typeface="SimSun"/>
              </a:rPr>
              <a:t>開</a:t>
            </a:r>
            <a:r>
              <a:rPr sz="2200" spc="-5" dirty="0">
                <a:latin typeface="SimSun"/>
                <a:cs typeface="SimSun"/>
              </a:rPr>
              <a:t>關及下班</a:t>
            </a:r>
            <a:r>
              <a:rPr sz="2200" dirty="0">
                <a:latin typeface="SimSun"/>
                <a:cs typeface="SimSun"/>
              </a:rPr>
              <a:t>後</a:t>
            </a:r>
            <a:r>
              <a:rPr sz="2200" spc="-5" dirty="0">
                <a:latin typeface="SimSun"/>
                <a:cs typeface="SimSun"/>
              </a:rPr>
              <a:t>大樓電梯</a:t>
            </a:r>
            <a:r>
              <a:rPr sz="2200" dirty="0">
                <a:latin typeface="SimSun"/>
                <a:cs typeface="SimSun"/>
              </a:rPr>
              <a:t>運</a:t>
            </a:r>
            <a:r>
              <a:rPr sz="2200" spc="-5" dirty="0">
                <a:latin typeface="SimSun"/>
                <a:cs typeface="SimSun"/>
              </a:rPr>
              <a:t>轉模式</a:t>
            </a:r>
            <a:endParaRPr sz="2200">
              <a:latin typeface="SimSun"/>
              <a:cs typeface="SimSu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41220" y="5765291"/>
            <a:ext cx="5211445" cy="415925"/>
            <a:chOff x="2141220" y="5765291"/>
            <a:chExt cx="5211445" cy="41592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20" y="5765291"/>
              <a:ext cx="5209794" cy="41537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49348" y="6154788"/>
              <a:ext cx="5196840" cy="20320"/>
            </a:xfrm>
            <a:custGeom>
              <a:avLst/>
              <a:gdLst/>
              <a:ahLst/>
              <a:cxnLst/>
              <a:rect l="l" t="t" r="r" b="b"/>
              <a:pathLst>
                <a:path w="5196840" h="20320">
                  <a:moveTo>
                    <a:pt x="5196840" y="0"/>
                  </a:moveTo>
                  <a:lnTo>
                    <a:pt x="0" y="0"/>
                  </a:lnTo>
                  <a:lnTo>
                    <a:pt x="0" y="19811"/>
                  </a:lnTo>
                  <a:lnTo>
                    <a:pt x="5196840" y="19811"/>
                  </a:lnTo>
                  <a:lnTo>
                    <a:pt x="5196840" y="0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3252" y="6148692"/>
              <a:ext cx="5209540" cy="32384"/>
            </a:xfrm>
            <a:custGeom>
              <a:avLst/>
              <a:gdLst/>
              <a:ahLst/>
              <a:cxnLst/>
              <a:rect l="l" t="t" r="r" b="b"/>
              <a:pathLst>
                <a:path w="5209540" h="32385">
                  <a:moveTo>
                    <a:pt x="0" y="32003"/>
                  </a:moveTo>
                  <a:lnTo>
                    <a:pt x="5209032" y="32003"/>
                  </a:lnTo>
                  <a:lnTo>
                    <a:pt x="5209032" y="0"/>
                  </a:lnTo>
                  <a:lnTo>
                    <a:pt x="0" y="0"/>
                  </a:lnTo>
                  <a:lnTo>
                    <a:pt x="0" y="32003"/>
                  </a:lnTo>
                  <a:close/>
                </a:path>
              </a:pathLst>
            </a:custGeom>
            <a:solidFill>
              <a:srgbClr val="1361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9611" y="557796"/>
            <a:ext cx="1585849" cy="35660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9833" y="6533442"/>
            <a:ext cx="28702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40</a:t>
            </a:fld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4588" y="170687"/>
            <a:ext cx="7475220" cy="6160135"/>
            <a:chOff x="894588" y="170687"/>
            <a:chExt cx="7475220" cy="6160135"/>
          </a:xfrm>
        </p:grpSpPr>
        <p:sp>
          <p:nvSpPr>
            <p:cNvPr id="3" name="object 3"/>
            <p:cNvSpPr/>
            <p:nvPr/>
          </p:nvSpPr>
          <p:spPr>
            <a:xfrm>
              <a:off x="894588" y="1086612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9876" y="170687"/>
              <a:ext cx="4788408" cy="61600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56938" y="2021586"/>
              <a:ext cx="1765300" cy="236220"/>
            </a:xfrm>
            <a:custGeom>
              <a:avLst/>
              <a:gdLst/>
              <a:ahLst/>
              <a:cxnLst/>
              <a:rect l="l" t="t" r="r" b="b"/>
              <a:pathLst>
                <a:path w="1765300" h="236219">
                  <a:moveTo>
                    <a:pt x="0" y="39369"/>
                  </a:moveTo>
                  <a:lnTo>
                    <a:pt x="3097" y="24056"/>
                  </a:lnTo>
                  <a:lnTo>
                    <a:pt x="11541" y="11541"/>
                  </a:lnTo>
                  <a:lnTo>
                    <a:pt x="24056" y="3097"/>
                  </a:lnTo>
                  <a:lnTo>
                    <a:pt x="39370" y="0"/>
                  </a:lnTo>
                  <a:lnTo>
                    <a:pt x="1725422" y="0"/>
                  </a:lnTo>
                  <a:lnTo>
                    <a:pt x="1740735" y="3097"/>
                  </a:lnTo>
                  <a:lnTo>
                    <a:pt x="1753250" y="11541"/>
                  </a:lnTo>
                  <a:lnTo>
                    <a:pt x="1761694" y="24056"/>
                  </a:lnTo>
                  <a:lnTo>
                    <a:pt x="1764791" y="39369"/>
                  </a:lnTo>
                  <a:lnTo>
                    <a:pt x="1764791" y="196850"/>
                  </a:lnTo>
                  <a:lnTo>
                    <a:pt x="1761694" y="212163"/>
                  </a:lnTo>
                  <a:lnTo>
                    <a:pt x="1753250" y="224678"/>
                  </a:lnTo>
                  <a:lnTo>
                    <a:pt x="1740735" y="233122"/>
                  </a:lnTo>
                  <a:lnTo>
                    <a:pt x="1725422" y="236219"/>
                  </a:lnTo>
                  <a:lnTo>
                    <a:pt x="39370" y="236219"/>
                  </a:lnTo>
                  <a:lnTo>
                    <a:pt x="24056" y="233122"/>
                  </a:lnTo>
                  <a:lnTo>
                    <a:pt x="11541" y="224678"/>
                  </a:lnTo>
                  <a:lnTo>
                    <a:pt x="3097" y="212163"/>
                  </a:lnTo>
                  <a:lnTo>
                    <a:pt x="0" y="196850"/>
                  </a:lnTo>
                  <a:lnTo>
                    <a:pt x="0" y="39369"/>
                  </a:lnTo>
                  <a:close/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6176" y="2528315"/>
              <a:ext cx="3512820" cy="1524000"/>
            </a:xfrm>
            <a:custGeom>
              <a:avLst/>
              <a:gdLst/>
              <a:ahLst/>
              <a:cxnLst/>
              <a:rect l="l" t="t" r="r" b="b"/>
              <a:pathLst>
                <a:path w="3512820" h="1524000">
                  <a:moveTo>
                    <a:pt x="0" y="1524000"/>
                  </a:moveTo>
                  <a:lnTo>
                    <a:pt x="3512820" y="1524000"/>
                  </a:lnTo>
                  <a:lnTo>
                    <a:pt x="3512820" y="787908"/>
                  </a:lnTo>
                  <a:lnTo>
                    <a:pt x="0" y="787908"/>
                  </a:lnTo>
                  <a:lnTo>
                    <a:pt x="0" y="1524000"/>
                  </a:lnTo>
                  <a:close/>
                </a:path>
                <a:path w="3512820" h="1524000">
                  <a:moveTo>
                    <a:pt x="0" y="510539"/>
                  </a:moveTo>
                  <a:lnTo>
                    <a:pt x="3512820" y="510539"/>
                  </a:lnTo>
                  <a:lnTo>
                    <a:pt x="3512820" y="0"/>
                  </a:lnTo>
                  <a:lnTo>
                    <a:pt x="0" y="0"/>
                  </a:lnTo>
                  <a:lnTo>
                    <a:pt x="0" y="510539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3937" y="252171"/>
            <a:ext cx="22440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5" dirty="0">
                <a:latin typeface="Microsoft JhengHei"/>
                <a:cs typeface="Microsoft JhengHei"/>
              </a:rPr>
              <a:t>他</a:t>
            </a:r>
            <a:r>
              <a:rPr sz="4400" b="1" spc="-60" dirty="0">
                <a:latin typeface="Microsoft JhengHei"/>
                <a:cs typeface="Microsoft JhengHei"/>
              </a:rPr>
              <a:t>山</a:t>
            </a:r>
            <a:r>
              <a:rPr sz="4400" b="1" spc="-45" dirty="0">
                <a:latin typeface="Microsoft JhengHei"/>
                <a:cs typeface="Microsoft JhengHei"/>
              </a:rPr>
              <a:t>之</a:t>
            </a:r>
            <a:r>
              <a:rPr sz="4400" b="1" spc="5" dirty="0">
                <a:latin typeface="Microsoft JhengHei"/>
                <a:cs typeface="Microsoft JhengHei"/>
              </a:rPr>
              <a:t>石</a:t>
            </a:r>
            <a:endParaRPr sz="44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69833" y="6533442"/>
            <a:ext cx="28702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64"/>
              </a:lnSpc>
            </a:pPr>
            <a:fld id="{81D60167-4931-47E6-BA6A-407CBD079E47}" type="slidenum">
              <a:rPr sz="1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41</a:t>
            </a:fld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3373" y="1259281"/>
            <a:ext cx="1617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SzPct val="110416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2400" b="1" spc="-5" dirty="0">
                <a:solidFill>
                  <a:srgbClr val="00AFEF"/>
                </a:solidFill>
                <a:latin typeface="Microsoft JhengHei"/>
                <a:cs typeface="Microsoft JhengHei"/>
              </a:rPr>
              <a:t>台大……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2396"/>
            <a:ext cx="9137650" cy="5093335"/>
            <a:chOff x="0" y="882396"/>
            <a:chExt cx="9137650" cy="5093335"/>
          </a:xfrm>
        </p:grpSpPr>
        <p:sp>
          <p:nvSpPr>
            <p:cNvPr id="3" name="object 3"/>
            <p:cNvSpPr/>
            <p:nvPr/>
          </p:nvSpPr>
          <p:spPr>
            <a:xfrm>
              <a:off x="894587" y="1086612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2396"/>
              <a:ext cx="9137652" cy="509307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46363" y="94614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6FC0"/>
                </a:solidFill>
                <a:latin typeface="Calibri"/>
                <a:cs typeface="Calibri"/>
              </a:rPr>
              <a:t>42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644" y="6396799"/>
            <a:ext cx="10941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</a:t>
            </a: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學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3701" y="6396799"/>
            <a:ext cx="5588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400" b="1" spc="-15" dirty="0">
                <a:solidFill>
                  <a:srgbClr val="FFFFFF"/>
                </a:solidFill>
                <a:latin typeface="Microsoft JhengHei"/>
                <a:cs typeface="Microsoft JhengHei"/>
              </a:rPr>
              <a:t>總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務處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8134" y="6551414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8588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0841" y="6551414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644" y="6614642"/>
            <a:ext cx="224345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799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0952" y="457199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05255" y="4340352"/>
            <a:ext cx="7406640" cy="1043305"/>
            <a:chOff x="905255" y="4340352"/>
            <a:chExt cx="7406640" cy="1043305"/>
          </a:xfrm>
        </p:grpSpPr>
        <p:sp>
          <p:nvSpPr>
            <p:cNvPr id="6" name="object 6"/>
            <p:cNvSpPr/>
            <p:nvPr/>
          </p:nvSpPr>
          <p:spPr>
            <a:xfrm>
              <a:off x="905255" y="4343400"/>
              <a:ext cx="7406640" cy="0"/>
            </a:xfrm>
            <a:custGeom>
              <a:avLst/>
              <a:gdLst/>
              <a:ahLst/>
              <a:cxnLst/>
              <a:rect l="l" t="t" r="r" b="b"/>
              <a:pathLst>
                <a:path w="7406640">
                  <a:moveTo>
                    <a:pt x="0" y="0"/>
                  </a:moveTo>
                  <a:lnTo>
                    <a:pt x="740664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3705" y="4789618"/>
              <a:ext cx="274094" cy="1187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3975" y="4373880"/>
              <a:ext cx="2687574" cy="10096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0" y="4373880"/>
              <a:ext cx="2687574" cy="1009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2803" y="4373880"/>
              <a:ext cx="927353" cy="100965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828" y="6380988"/>
            <a:ext cx="428244" cy="42976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441194" y="2285999"/>
            <a:ext cx="490220" cy="671830"/>
          </a:xfrm>
          <a:custGeom>
            <a:avLst/>
            <a:gdLst/>
            <a:ahLst/>
            <a:cxnLst/>
            <a:rect l="l" t="t" r="r" b="b"/>
            <a:pathLst>
              <a:path w="490219" h="671830">
                <a:moveTo>
                  <a:pt x="490220" y="0"/>
                </a:moveTo>
                <a:lnTo>
                  <a:pt x="0" y="0"/>
                </a:lnTo>
                <a:lnTo>
                  <a:pt x="0" y="90170"/>
                </a:lnTo>
                <a:lnTo>
                  <a:pt x="192532" y="90170"/>
                </a:lnTo>
                <a:lnTo>
                  <a:pt x="192532" y="671830"/>
                </a:lnTo>
                <a:lnTo>
                  <a:pt x="297180" y="671830"/>
                </a:lnTo>
                <a:lnTo>
                  <a:pt x="297180" y="90170"/>
                </a:lnTo>
                <a:lnTo>
                  <a:pt x="490220" y="90170"/>
                </a:lnTo>
                <a:lnTo>
                  <a:pt x="490220" y="0"/>
                </a:lnTo>
                <a:close/>
              </a:path>
            </a:pathLst>
          </a:custGeom>
          <a:solidFill>
            <a:srgbClr val="3446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0060" y="2248154"/>
            <a:ext cx="420370" cy="710565"/>
          </a:xfrm>
          <a:custGeom>
            <a:avLst/>
            <a:gdLst/>
            <a:ahLst/>
            <a:cxnLst/>
            <a:rect l="l" t="t" r="r" b="b"/>
            <a:pathLst>
              <a:path w="420370" h="710564">
                <a:moveTo>
                  <a:pt x="101981" y="0"/>
                </a:moveTo>
                <a:lnTo>
                  <a:pt x="0" y="0"/>
                </a:lnTo>
                <a:lnTo>
                  <a:pt x="0" y="710184"/>
                </a:lnTo>
                <a:lnTo>
                  <a:pt x="101981" y="710184"/>
                </a:lnTo>
                <a:lnTo>
                  <a:pt x="101981" y="437769"/>
                </a:lnTo>
                <a:lnTo>
                  <a:pt x="104056" y="409118"/>
                </a:lnTo>
                <a:lnTo>
                  <a:pt x="120733" y="359866"/>
                </a:lnTo>
                <a:lnTo>
                  <a:pt x="153120" y="322361"/>
                </a:lnTo>
                <a:lnTo>
                  <a:pt x="194978" y="303033"/>
                </a:lnTo>
                <a:lnTo>
                  <a:pt x="219075" y="300609"/>
                </a:lnTo>
                <a:lnTo>
                  <a:pt x="262560" y="309014"/>
                </a:lnTo>
                <a:lnTo>
                  <a:pt x="293592" y="334232"/>
                </a:lnTo>
                <a:lnTo>
                  <a:pt x="312193" y="376261"/>
                </a:lnTo>
                <a:lnTo>
                  <a:pt x="318388" y="435101"/>
                </a:lnTo>
                <a:lnTo>
                  <a:pt x="318388" y="710184"/>
                </a:lnTo>
                <a:lnTo>
                  <a:pt x="420369" y="710184"/>
                </a:lnTo>
                <a:lnTo>
                  <a:pt x="420369" y="415163"/>
                </a:lnTo>
                <a:lnTo>
                  <a:pt x="415862" y="355261"/>
                </a:lnTo>
                <a:lnTo>
                  <a:pt x="402340" y="306244"/>
                </a:lnTo>
                <a:lnTo>
                  <a:pt x="379809" y="268112"/>
                </a:lnTo>
                <a:lnTo>
                  <a:pt x="348271" y="240871"/>
                </a:lnTo>
                <a:lnTo>
                  <a:pt x="307730" y="224524"/>
                </a:lnTo>
                <a:lnTo>
                  <a:pt x="258190" y="219075"/>
                </a:lnTo>
                <a:lnTo>
                  <a:pt x="211278" y="224575"/>
                </a:lnTo>
                <a:lnTo>
                  <a:pt x="169973" y="241077"/>
                </a:lnTo>
                <a:lnTo>
                  <a:pt x="134264" y="268581"/>
                </a:lnTo>
                <a:lnTo>
                  <a:pt x="104139" y="307086"/>
                </a:lnTo>
                <a:lnTo>
                  <a:pt x="101981" y="307086"/>
                </a:lnTo>
                <a:lnTo>
                  <a:pt x="10198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529329" y="2238248"/>
            <a:ext cx="1537335" cy="741680"/>
            <a:chOff x="3529329" y="2238248"/>
            <a:chExt cx="1537335" cy="741680"/>
          </a:xfrm>
        </p:grpSpPr>
        <p:sp>
          <p:nvSpPr>
            <p:cNvPr id="15" name="object 15"/>
            <p:cNvSpPr/>
            <p:nvPr/>
          </p:nvSpPr>
          <p:spPr>
            <a:xfrm>
              <a:off x="3539235" y="2248154"/>
              <a:ext cx="1517650" cy="721995"/>
            </a:xfrm>
            <a:custGeom>
              <a:avLst/>
              <a:gdLst/>
              <a:ahLst/>
              <a:cxnLst/>
              <a:rect l="l" t="t" r="r" b="b"/>
              <a:pathLst>
                <a:path w="1517650" h="721994">
                  <a:moveTo>
                    <a:pt x="373810" y="296291"/>
                  </a:moveTo>
                  <a:lnTo>
                    <a:pt x="206121" y="296291"/>
                  </a:lnTo>
                  <a:lnTo>
                    <a:pt x="247292" y="302984"/>
                  </a:lnTo>
                  <a:lnTo>
                    <a:pt x="276701" y="323072"/>
                  </a:lnTo>
                  <a:lnTo>
                    <a:pt x="294346" y="356566"/>
                  </a:lnTo>
                  <a:lnTo>
                    <a:pt x="300227" y="403479"/>
                  </a:lnTo>
                  <a:lnTo>
                    <a:pt x="160909" y="422529"/>
                  </a:lnTo>
                  <a:lnTo>
                    <a:pt x="102965" y="436094"/>
                  </a:lnTo>
                  <a:lnTo>
                    <a:pt x="57908" y="458664"/>
                  </a:lnTo>
                  <a:lnTo>
                    <a:pt x="25733" y="490249"/>
                  </a:lnTo>
                  <a:lnTo>
                    <a:pt x="6432" y="530863"/>
                  </a:lnTo>
                  <a:lnTo>
                    <a:pt x="0" y="580517"/>
                  </a:lnTo>
                  <a:lnTo>
                    <a:pt x="2526" y="611161"/>
                  </a:lnTo>
                  <a:lnTo>
                    <a:pt x="22770" y="662545"/>
                  </a:lnTo>
                  <a:lnTo>
                    <a:pt x="62684" y="700002"/>
                  </a:lnTo>
                  <a:lnTo>
                    <a:pt x="118362" y="719103"/>
                  </a:lnTo>
                  <a:lnTo>
                    <a:pt x="151891" y="721487"/>
                  </a:lnTo>
                  <a:lnTo>
                    <a:pt x="197227" y="716224"/>
                  </a:lnTo>
                  <a:lnTo>
                    <a:pt x="236632" y="700436"/>
                  </a:lnTo>
                  <a:lnTo>
                    <a:pt x="270085" y="674123"/>
                  </a:lnTo>
                  <a:lnTo>
                    <a:pt x="293393" y="642874"/>
                  </a:lnTo>
                  <a:lnTo>
                    <a:pt x="181355" y="642874"/>
                  </a:lnTo>
                  <a:lnTo>
                    <a:pt x="164163" y="641613"/>
                  </a:lnTo>
                  <a:lnTo>
                    <a:pt x="122300" y="622808"/>
                  </a:lnTo>
                  <a:lnTo>
                    <a:pt x="100762" y="586035"/>
                  </a:lnTo>
                  <a:lnTo>
                    <a:pt x="99313" y="570865"/>
                  </a:lnTo>
                  <a:lnTo>
                    <a:pt x="100667" y="553146"/>
                  </a:lnTo>
                  <a:lnTo>
                    <a:pt x="120776" y="513588"/>
                  </a:lnTo>
                  <a:lnTo>
                    <a:pt x="170211" y="491460"/>
                  </a:lnTo>
                  <a:lnTo>
                    <a:pt x="300227" y="472821"/>
                  </a:lnTo>
                  <a:lnTo>
                    <a:pt x="398652" y="472821"/>
                  </a:lnTo>
                  <a:lnTo>
                    <a:pt x="398652" y="406908"/>
                  </a:lnTo>
                  <a:lnTo>
                    <a:pt x="394944" y="357074"/>
                  </a:lnTo>
                  <a:lnTo>
                    <a:pt x="383817" y="314908"/>
                  </a:lnTo>
                  <a:lnTo>
                    <a:pt x="373810" y="296291"/>
                  </a:lnTo>
                  <a:close/>
                </a:path>
                <a:path w="1517650" h="721994">
                  <a:moveTo>
                    <a:pt x="398652" y="637286"/>
                  </a:moveTo>
                  <a:lnTo>
                    <a:pt x="299719" y="637286"/>
                  </a:lnTo>
                  <a:lnTo>
                    <a:pt x="299719" y="710184"/>
                  </a:lnTo>
                  <a:lnTo>
                    <a:pt x="398652" y="710184"/>
                  </a:lnTo>
                  <a:lnTo>
                    <a:pt x="398652" y="637286"/>
                  </a:lnTo>
                  <a:close/>
                </a:path>
                <a:path w="1517650" h="721994">
                  <a:moveTo>
                    <a:pt x="398652" y="472821"/>
                  </a:moveTo>
                  <a:lnTo>
                    <a:pt x="300227" y="472821"/>
                  </a:lnTo>
                  <a:lnTo>
                    <a:pt x="300227" y="515366"/>
                  </a:lnTo>
                  <a:lnTo>
                    <a:pt x="298108" y="541724"/>
                  </a:lnTo>
                  <a:lnTo>
                    <a:pt x="281154" y="587392"/>
                  </a:lnTo>
                  <a:lnTo>
                    <a:pt x="248364" y="622514"/>
                  </a:lnTo>
                  <a:lnTo>
                    <a:pt x="205882" y="640611"/>
                  </a:lnTo>
                  <a:lnTo>
                    <a:pt x="181355" y="642874"/>
                  </a:lnTo>
                  <a:lnTo>
                    <a:pt x="293393" y="642874"/>
                  </a:lnTo>
                  <a:lnTo>
                    <a:pt x="297561" y="637286"/>
                  </a:lnTo>
                  <a:lnTo>
                    <a:pt x="398652" y="637286"/>
                  </a:lnTo>
                  <a:lnTo>
                    <a:pt x="398652" y="472821"/>
                  </a:lnTo>
                  <a:close/>
                </a:path>
                <a:path w="1517650" h="721994">
                  <a:moveTo>
                    <a:pt x="216915" y="219075"/>
                  </a:moveTo>
                  <a:lnTo>
                    <a:pt x="170170" y="221789"/>
                  </a:lnTo>
                  <a:lnTo>
                    <a:pt x="126317" y="229933"/>
                  </a:lnTo>
                  <a:lnTo>
                    <a:pt x="85345" y="243506"/>
                  </a:lnTo>
                  <a:lnTo>
                    <a:pt x="47243" y="262509"/>
                  </a:lnTo>
                  <a:lnTo>
                    <a:pt x="47243" y="352298"/>
                  </a:lnTo>
                  <a:lnTo>
                    <a:pt x="84373" y="327794"/>
                  </a:lnTo>
                  <a:lnTo>
                    <a:pt x="123205" y="310292"/>
                  </a:lnTo>
                  <a:lnTo>
                    <a:pt x="163776" y="299791"/>
                  </a:lnTo>
                  <a:lnTo>
                    <a:pt x="206121" y="296291"/>
                  </a:lnTo>
                  <a:lnTo>
                    <a:pt x="373810" y="296291"/>
                  </a:lnTo>
                  <a:lnTo>
                    <a:pt x="365272" y="280408"/>
                  </a:lnTo>
                  <a:lnTo>
                    <a:pt x="339310" y="253574"/>
                  </a:lnTo>
                  <a:lnTo>
                    <a:pt x="305930" y="234408"/>
                  </a:lnTo>
                  <a:lnTo>
                    <a:pt x="265131" y="222908"/>
                  </a:lnTo>
                  <a:lnTo>
                    <a:pt x="216915" y="219075"/>
                  </a:lnTo>
                  <a:close/>
                </a:path>
                <a:path w="1517650" h="721994">
                  <a:moveTo>
                    <a:pt x="635888" y="230378"/>
                  </a:moveTo>
                  <a:lnTo>
                    <a:pt x="533908" y="230378"/>
                  </a:lnTo>
                  <a:lnTo>
                    <a:pt x="533908" y="710184"/>
                  </a:lnTo>
                  <a:lnTo>
                    <a:pt x="635888" y="710184"/>
                  </a:lnTo>
                  <a:lnTo>
                    <a:pt x="635888" y="436372"/>
                  </a:lnTo>
                  <a:lnTo>
                    <a:pt x="637960" y="408205"/>
                  </a:lnTo>
                  <a:lnTo>
                    <a:pt x="654534" y="359540"/>
                  </a:lnTo>
                  <a:lnTo>
                    <a:pt x="686724" y="322254"/>
                  </a:lnTo>
                  <a:lnTo>
                    <a:pt x="710808" y="308863"/>
                  </a:lnTo>
                  <a:lnTo>
                    <a:pt x="635888" y="308863"/>
                  </a:lnTo>
                  <a:lnTo>
                    <a:pt x="635888" y="230378"/>
                  </a:lnTo>
                  <a:close/>
                </a:path>
                <a:path w="1517650" h="721994">
                  <a:moveTo>
                    <a:pt x="933588" y="300609"/>
                  </a:moveTo>
                  <a:lnTo>
                    <a:pt x="752983" y="300609"/>
                  </a:lnTo>
                  <a:lnTo>
                    <a:pt x="797008" y="309254"/>
                  </a:lnTo>
                  <a:lnTo>
                    <a:pt x="828484" y="335200"/>
                  </a:lnTo>
                  <a:lnTo>
                    <a:pt x="847387" y="378458"/>
                  </a:lnTo>
                  <a:lnTo>
                    <a:pt x="853693" y="439038"/>
                  </a:lnTo>
                  <a:lnTo>
                    <a:pt x="853693" y="710184"/>
                  </a:lnTo>
                  <a:lnTo>
                    <a:pt x="955166" y="710184"/>
                  </a:lnTo>
                  <a:lnTo>
                    <a:pt x="955166" y="416941"/>
                  </a:lnTo>
                  <a:lnTo>
                    <a:pt x="950700" y="356467"/>
                  </a:lnTo>
                  <a:lnTo>
                    <a:pt x="937297" y="306996"/>
                  </a:lnTo>
                  <a:lnTo>
                    <a:pt x="933588" y="300609"/>
                  </a:lnTo>
                  <a:close/>
                </a:path>
                <a:path w="1517650" h="721994">
                  <a:moveTo>
                    <a:pt x="794258" y="219075"/>
                  </a:moveTo>
                  <a:lnTo>
                    <a:pt x="745918" y="224692"/>
                  </a:lnTo>
                  <a:lnTo>
                    <a:pt x="703770" y="241538"/>
                  </a:lnTo>
                  <a:lnTo>
                    <a:pt x="667813" y="269599"/>
                  </a:lnTo>
                  <a:lnTo>
                    <a:pt x="638048" y="308863"/>
                  </a:lnTo>
                  <a:lnTo>
                    <a:pt x="710808" y="308863"/>
                  </a:lnTo>
                  <a:lnTo>
                    <a:pt x="728722" y="303014"/>
                  </a:lnTo>
                  <a:lnTo>
                    <a:pt x="752983" y="300609"/>
                  </a:lnTo>
                  <a:lnTo>
                    <a:pt x="933588" y="300609"/>
                  </a:lnTo>
                  <a:lnTo>
                    <a:pt x="914955" y="268525"/>
                  </a:lnTo>
                  <a:lnTo>
                    <a:pt x="883670" y="241050"/>
                  </a:lnTo>
                  <a:lnTo>
                    <a:pt x="843439" y="224568"/>
                  </a:lnTo>
                  <a:lnTo>
                    <a:pt x="794258" y="219075"/>
                  </a:lnTo>
                  <a:close/>
                </a:path>
                <a:path w="1517650" h="721994">
                  <a:moveTo>
                    <a:pt x="1192149" y="0"/>
                  </a:moveTo>
                  <a:lnTo>
                    <a:pt x="1090167" y="0"/>
                  </a:lnTo>
                  <a:lnTo>
                    <a:pt x="1090167" y="710184"/>
                  </a:lnTo>
                  <a:lnTo>
                    <a:pt x="1192149" y="710184"/>
                  </a:lnTo>
                  <a:lnTo>
                    <a:pt x="1192149" y="477266"/>
                  </a:lnTo>
                  <a:lnTo>
                    <a:pt x="1312375" y="477266"/>
                  </a:lnTo>
                  <a:lnTo>
                    <a:pt x="1297051" y="459867"/>
                  </a:lnTo>
                  <a:lnTo>
                    <a:pt x="1305213" y="450723"/>
                  </a:lnTo>
                  <a:lnTo>
                    <a:pt x="1192149" y="450723"/>
                  </a:lnTo>
                  <a:lnTo>
                    <a:pt x="1192149" y="0"/>
                  </a:lnTo>
                  <a:close/>
                </a:path>
                <a:path w="1517650" h="721994">
                  <a:moveTo>
                    <a:pt x="1312375" y="477266"/>
                  </a:moveTo>
                  <a:lnTo>
                    <a:pt x="1194308" y="477266"/>
                  </a:lnTo>
                  <a:lnTo>
                    <a:pt x="1385189" y="710184"/>
                  </a:lnTo>
                  <a:lnTo>
                    <a:pt x="1517523" y="710184"/>
                  </a:lnTo>
                  <a:lnTo>
                    <a:pt x="1312375" y="477266"/>
                  </a:lnTo>
                  <a:close/>
                </a:path>
                <a:path w="1517650" h="721994">
                  <a:moveTo>
                    <a:pt x="1501902" y="230378"/>
                  </a:moveTo>
                  <a:lnTo>
                    <a:pt x="1375155" y="230378"/>
                  </a:lnTo>
                  <a:lnTo>
                    <a:pt x="1194308" y="450723"/>
                  </a:lnTo>
                  <a:lnTo>
                    <a:pt x="1305213" y="450723"/>
                  </a:lnTo>
                  <a:lnTo>
                    <a:pt x="1501902" y="230378"/>
                  </a:lnTo>
                  <a:close/>
                </a:path>
              </a:pathLst>
            </a:custGeom>
            <a:solidFill>
              <a:srgbClr val="86A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8643" y="2711069"/>
              <a:ext cx="220725" cy="1898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39235" y="2248154"/>
              <a:ext cx="1517650" cy="721995"/>
            </a:xfrm>
            <a:custGeom>
              <a:avLst/>
              <a:gdLst/>
              <a:ahLst/>
              <a:cxnLst/>
              <a:rect l="l" t="t" r="r" b="b"/>
              <a:pathLst>
                <a:path w="1517650" h="721994">
                  <a:moveTo>
                    <a:pt x="794258" y="219075"/>
                  </a:moveTo>
                  <a:lnTo>
                    <a:pt x="843439" y="224568"/>
                  </a:lnTo>
                  <a:lnTo>
                    <a:pt x="883670" y="241050"/>
                  </a:lnTo>
                  <a:lnTo>
                    <a:pt x="914955" y="268525"/>
                  </a:lnTo>
                  <a:lnTo>
                    <a:pt x="937297" y="306996"/>
                  </a:lnTo>
                  <a:lnTo>
                    <a:pt x="950700" y="356467"/>
                  </a:lnTo>
                  <a:lnTo>
                    <a:pt x="955166" y="416941"/>
                  </a:lnTo>
                  <a:lnTo>
                    <a:pt x="955166" y="710184"/>
                  </a:lnTo>
                  <a:lnTo>
                    <a:pt x="853693" y="710184"/>
                  </a:lnTo>
                  <a:lnTo>
                    <a:pt x="853693" y="439038"/>
                  </a:lnTo>
                  <a:lnTo>
                    <a:pt x="847387" y="378458"/>
                  </a:lnTo>
                  <a:lnTo>
                    <a:pt x="828484" y="335200"/>
                  </a:lnTo>
                  <a:lnTo>
                    <a:pt x="797008" y="309254"/>
                  </a:lnTo>
                  <a:lnTo>
                    <a:pt x="752983" y="300609"/>
                  </a:lnTo>
                  <a:lnTo>
                    <a:pt x="728722" y="303014"/>
                  </a:lnTo>
                  <a:lnTo>
                    <a:pt x="686724" y="322254"/>
                  </a:lnTo>
                  <a:lnTo>
                    <a:pt x="654534" y="359540"/>
                  </a:lnTo>
                  <a:lnTo>
                    <a:pt x="637960" y="408205"/>
                  </a:lnTo>
                  <a:lnTo>
                    <a:pt x="635888" y="436372"/>
                  </a:lnTo>
                  <a:lnTo>
                    <a:pt x="635888" y="710184"/>
                  </a:lnTo>
                  <a:lnTo>
                    <a:pt x="533908" y="710184"/>
                  </a:lnTo>
                  <a:lnTo>
                    <a:pt x="533908" y="230378"/>
                  </a:lnTo>
                  <a:lnTo>
                    <a:pt x="635888" y="230378"/>
                  </a:lnTo>
                  <a:lnTo>
                    <a:pt x="635888" y="308863"/>
                  </a:lnTo>
                  <a:lnTo>
                    <a:pt x="638048" y="308863"/>
                  </a:lnTo>
                  <a:lnTo>
                    <a:pt x="667813" y="269599"/>
                  </a:lnTo>
                  <a:lnTo>
                    <a:pt x="703770" y="241538"/>
                  </a:lnTo>
                  <a:lnTo>
                    <a:pt x="745918" y="224692"/>
                  </a:lnTo>
                  <a:lnTo>
                    <a:pt x="794258" y="219075"/>
                  </a:lnTo>
                  <a:close/>
                </a:path>
                <a:path w="1517650" h="721994">
                  <a:moveTo>
                    <a:pt x="216915" y="219075"/>
                  </a:moveTo>
                  <a:lnTo>
                    <a:pt x="265131" y="222908"/>
                  </a:lnTo>
                  <a:lnTo>
                    <a:pt x="305930" y="234408"/>
                  </a:lnTo>
                  <a:lnTo>
                    <a:pt x="339310" y="253574"/>
                  </a:lnTo>
                  <a:lnTo>
                    <a:pt x="383817" y="314908"/>
                  </a:lnTo>
                  <a:lnTo>
                    <a:pt x="394944" y="357074"/>
                  </a:lnTo>
                  <a:lnTo>
                    <a:pt x="398652" y="406908"/>
                  </a:lnTo>
                  <a:lnTo>
                    <a:pt x="398652" y="710184"/>
                  </a:lnTo>
                  <a:lnTo>
                    <a:pt x="299719" y="710184"/>
                  </a:lnTo>
                  <a:lnTo>
                    <a:pt x="299719" y="637286"/>
                  </a:lnTo>
                  <a:lnTo>
                    <a:pt x="297561" y="637286"/>
                  </a:lnTo>
                  <a:lnTo>
                    <a:pt x="270085" y="674123"/>
                  </a:lnTo>
                  <a:lnTo>
                    <a:pt x="236632" y="700436"/>
                  </a:lnTo>
                  <a:lnTo>
                    <a:pt x="197227" y="716224"/>
                  </a:lnTo>
                  <a:lnTo>
                    <a:pt x="151891" y="721487"/>
                  </a:lnTo>
                  <a:lnTo>
                    <a:pt x="118362" y="719103"/>
                  </a:lnTo>
                  <a:lnTo>
                    <a:pt x="62684" y="700002"/>
                  </a:lnTo>
                  <a:lnTo>
                    <a:pt x="22770" y="662545"/>
                  </a:lnTo>
                  <a:lnTo>
                    <a:pt x="2526" y="611161"/>
                  </a:lnTo>
                  <a:lnTo>
                    <a:pt x="0" y="580517"/>
                  </a:lnTo>
                  <a:lnTo>
                    <a:pt x="6432" y="530863"/>
                  </a:lnTo>
                  <a:lnTo>
                    <a:pt x="25733" y="490249"/>
                  </a:lnTo>
                  <a:lnTo>
                    <a:pt x="57908" y="458664"/>
                  </a:lnTo>
                  <a:lnTo>
                    <a:pt x="102965" y="436094"/>
                  </a:lnTo>
                  <a:lnTo>
                    <a:pt x="160909" y="422529"/>
                  </a:lnTo>
                  <a:lnTo>
                    <a:pt x="300227" y="403479"/>
                  </a:lnTo>
                  <a:lnTo>
                    <a:pt x="294346" y="356566"/>
                  </a:lnTo>
                  <a:lnTo>
                    <a:pt x="276701" y="323072"/>
                  </a:lnTo>
                  <a:lnTo>
                    <a:pt x="247292" y="302984"/>
                  </a:lnTo>
                  <a:lnTo>
                    <a:pt x="206121" y="296291"/>
                  </a:lnTo>
                  <a:lnTo>
                    <a:pt x="163776" y="299791"/>
                  </a:lnTo>
                  <a:lnTo>
                    <a:pt x="123205" y="310292"/>
                  </a:lnTo>
                  <a:lnTo>
                    <a:pt x="84373" y="327794"/>
                  </a:lnTo>
                  <a:lnTo>
                    <a:pt x="47243" y="352298"/>
                  </a:lnTo>
                  <a:lnTo>
                    <a:pt x="47243" y="262509"/>
                  </a:lnTo>
                  <a:lnTo>
                    <a:pt x="85345" y="243506"/>
                  </a:lnTo>
                  <a:lnTo>
                    <a:pt x="126317" y="229933"/>
                  </a:lnTo>
                  <a:lnTo>
                    <a:pt x="170170" y="221789"/>
                  </a:lnTo>
                  <a:lnTo>
                    <a:pt x="216915" y="219075"/>
                  </a:lnTo>
                  <a:close/>
                </a:path>
                <a:path w="1517650" h="721994">
                  <a:moveTo>
                    <a:pt x="1090167" y="0"/>
                  </a:moveTo>
                  <a:lnTo>
                    <a:pt x="1192149" y="0"/>
                  </a:lnTo>
                  <a:lnTo>
                    <a:pt x="1192149" y="450723"/>
                  </a:lnTo>
                  <a:lnTo>
                    <a:pt x="1194308" y="450723"/>
                  </a:lnTo>
                  <a:lnTo>
                    <a:pt x="1375155" y="230378"/>
                  </a:lnTo>
                  <a:lnTo>
                    <a:pt x="1501902" y="230378"/>
                  </a:lnTo>
                  <a:lnTo>
                    <a:pt x="1297051" y="459867"/>
                  </a:lnTo>
                  <a:lnTo>
                    <a:pt x="1517523" y="710184"/>
                  </a:lnTo>
                  <a:lnTo>
                    <a:pt x="1385189" y="710184"/>
                  </a:lnTo>
                  <a:lnTo>
                    <a:pt x="1194308" y="477266"/>
                  </a:lnTo>
                  <a:lnTo>
                    <a:pt x="1192149" y="477266"/>
                  </a:lnTo>
                  <a:lnTo>
                    <a:pt x="1192149" y="710184"/>
                  </a:lnTo>
                  <a:lnTo>
                    <a:pt x="1090167" y="710184"/>
                  </a:lnTo>
                  <a:lnTo>
                    <a:pt x="1090167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284978" y="2286380"/>
            <a:ext cx="1525270" cy="693420"/>
            <a:chOff x="5284978" y="2286380"/>
            <a:chExt cx="1525270" cy="693420"/>
          </a:xfrm>
        </p:grpSpPr>
        <p:sp>
          <p:nvSpPr>
            <p:cNvPr id="19" name="object 19"/>
            <p:cNvSpPr/>
            <p:nvPr/>
          </p:nvSpPr>
          <p:spPr>
            <a:xfrm>
              <a:off x="5284978" y="2286380"/>
              <a:ext cx="540385" cy="672465"/>
            </a:xfrm>
            <a:custGeom>
              <a:avLst/>
              <a:gdLst/>
              <a:ahLst/>
              <a:cxnLst/>
              <a:rect l="l" t="t" r="r" b="b"/>
              <a:pathLst>
                <a:path w="540385" h="672464">
                  <a:moveTo>
                    <a:pt x="540131" y="0"/>
                  </a:moveTo>
                  <a:lnTo>
                    <a:pt x="429513" y="0"/>
                  </a:lnTo>
                  <a:lnTo>
                    <a:pt x="283499" y="297136"/>
                  </a:lnTo>
                  <a:lnTo>
                    <a:pt x="278860" y="308419"/>
                  </a:lnTo>
                  <a:lnTo>
                    <a:pt x="275030" y="319702"/>
                  </a:lnTo>
                  <a:lnTo>
                    <a:pt x="272034" y="330962"/>
                  </a:lnTo>
                  <a:lnTo>
                    <a:pt x="270763" y="330962"/>
                  </a:lnTo>
                  <a:lnTo>
                    <a:pt x="254635" y="284988"/>
                  </a:lnTo>
                  <a:lnTo>
                    <a:pt x="119252" y="0"/>
                  </a:lnTo>
                  <a:lnTo>
                    <a:pt x="0" y="0"/>
                  </a:lnTo>
                  <a:lnTo>
                    <a:pt x="215137" y="429006"/>
                  </a:lnTo>
                  <a:lnTo>
                    <a:pt x="215137" y="671957"/>
                  </a:lnTo>
                  <a:lnTo>
                    <a:pt x="319786" y="671957"/>
                  </a:lnTo>
                  <a:lnTo>
                    <a:pt x="319786" y="426847"/>
                  </a:lnTo>
                  <a:lnTo>
                    <a:pt x="540131" y="0"/>
                  </a:lnTo>
                  <a:close/>
                </a:path>
              </a:pathLst>
            </a:custGeom>
            <a:solidFill>
              <a:srgbClr val="344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85866" y="2467228"/>
              <a:ext cx="1014730" cy="502920"/>
            </a:xfrm>
            <a:custGeom>
              <a:avLst/>
              <a:gdLst/>
              <a:ahLst/>
              <a:cxnLst/>
              <a:rect l="l" t="t" r="r" b="b"/>
              <a:pathLst>
                <a:path w="1014729" h="502919">
                  <a:moveTo>
                    <a:pt x="251079" y="0"/>
                  </a:moveTo>
                  <a:lnTo>
                    <a:pt x="196024" y="4286"/>
                  </a:lnTo>
                  <a:lnTo>
                    <a:pt x="147066" y="17145"/>
                  </a:lnTo>
                  <a:lnTo>
                    <a:pt x="104203" y="38576"/>
                  </a:lnTo>
                  <a:lnTo>
                    <a:pt x="67437" y="68580"/>
                  </a:lnTo>
                  <a:lnTo>
                    <a:pt x="37933" y="105969"/>
                  </a:lnTo>
                  <a:lnTo>
                    <a:pt x="16859" y="149574"/>
                  </a:lnTo>
                  <a:lnTo>
                    <a:pt x="4214" y="199417"/>
                  </a:lnTo>
                  <a:lnTo>
                    <a:pt x="0" y="255524"/>
                  </a:lnTo>
                  <a:lnTo>
                    <a:pt x="4097" y="308889"/>
                  </a:lnTo>
                  <a:lnTo>
                    <a:pt x="16398" y="356600"/>
                  </a:lnTo>
                  <a:lnTo>
                    <a:pt x="36915" y="398666"/>
                  </a:lnTo>
                  <a:lnTo>
                    <a:pt x="65659" y="435101"/>
                  </a:lnTo>
                  <a:lnTo>
                    <a:pt x="101304" y="464532"/>
                  </a:lnTo>
                  <a:lnTo>
                    <a:pt x="142509" y="485568"/>
                  </a:lnTo>
                  <a:lnTo>
                    <a:pt x="189263" y="498199"/>
                  </a:lnTo>
                  <a:lnTo>
                    <a:pt x="241554" y="502412"/>
                  </a:lnTo>
                  <a:lnTo>
                    <a:pt x="294919" y="498076"/>
                  </a:lnTo>
                  <a:lnTo>
                    <a:pt x="342630" y="485060"/>
                  </a:lnTo>
                  <a:lnTo>
                    <a:pt x="384696" y="463353"/>
                  </a:lnTo>
                  <a:lnTo>
                    <a:pt x="421132" y="432943"/>
                  </a:lnTo>
                  <a:lnTo>
                    <a:pt x="430581" y="420878"/>
                  </a:lnTo>
                  <a:lnTo>
                    <a:pt x="246380" y="420878"/>
                  </a:lnTo>
                  <a:lnTo>
                    <a:pt x="215137" y="418095"/>
                  </a:lnTo>
                  <a:lnTo>
                    <a:pt x="162940" y="395910"/>
                  </a:lnTo>
                  <a:lnTo>
                    <a:pt x="125223" y="352270"/>
                  </a:lnTo>
                  <a:lnTo>
                    <a:pt x="106035" y="290651"/>
                  </a:lnTo>
                  <a:lnTo>
                    <a:pt x="103632" y="253365"/>
                  </a:lnTo>
                  <a:lnTo>
                    <a:pt x="105989" y="215572"/>
                  </a:lnTo>
                  <a:lnTo>
                    <a:pt x="124848" y="152655"/>
                  </a:lnTo>
                  <a:lnTo>
                    <a:pt x="162065" y="107412"/>
                  </a:lnTo>
                  <a:lnTo>
                    <a:pt x="214592" y="84413"/>
                  </a:lnTo>
                  <a:lnTo>
                    <a:pt x="246380" y="81534"/>
                  </a:lnTo>
                  <a:lnTo>
                    <a:pt x="436341" y="81534"/>
                  </a:lnTo>
                  <a:lnTo>
                    <a:pt x="424688" y="66421"/>
                  </a:lnTo>
                  <a:lnTo>
                    <a:pt x="389917" y="37343"/>
                  </a:lnTo>
                  <a:lnTo>
                    <a:pt x="349408" y="16589"/>
                  </a:lnTo>
                  <a:lnTo>
                    <a:pt x="303137" y="4145"/>
                  </a:lnTo>
                  <a:lnTo>
                    <a:pt x="251079" y="0"/>
                  </a:lnTo>
                  <a:close/>
                </a:path>
                <a:path w="1014729" h="502919">
                  <a:moveTo>
                    <a:pt x="436341" y="81534"/>
                  </a:moveTo>
                  <a:lnTo>
                    <a:pt x="246380" y="81534"/>
                  </a:lnTo>
                  <a:lnTo>
                    <a:pt x="278024" y="84244"/>
                  </a:lnTo>
                  <a:lnTo>
                    <a:pt x="305704" y="92360"/>
                  </a:lnTo>
                  <a:lnTo>
                    <a:pt x="349123" y="124713"/>
                  </a:lnTo>
                  <a:lnTo>
                    <a:pt x="375872" y="177704"/>
                  </a:lnTo>
                  <a:lnTo>
                    <a:pt x="384810" y="250317"/>
                  </a:lnTo>
                  <a:lnTo>
                    <a:pt x="379264" y="311702"/>
                  </a:lnTo>
                  <a:lnTo>
                    <a:pt x="362636" y="359457"/>
                  </a:lnTo>
                  <a:lnTo>
                    <a:pt x="334938" y="393576"/>
                  </a:lnTo>
                  <a:lnTo>
                    <a:pt x="296182" y="414051"/>
                  </a:lnTo>
                  <a:lnTo>
                    <a:pt x="246380" y="420878"/>
                  </a:lnTo>
                  <a:lnTo>
                    <a:pt x="430581" y="420878"/>
                  </a:lnTo>
                  <a:lnTo>
                    <a:pt x="450562" y="395366"/>
                  </a:lnTo>
                  <a:lnTo>
                    <a:pt x="471598" y="351980"/>
                  </a:lnTo>
                  <a:lnTo>
                    <a:pt x="484229" y="302783"/>
                  </a:lnTo>
                  <a:lnTo>
                    <a:pt x="488442" y="247776"/>
                  </a:lnTo>
                  <a:lnTo>
                    <a:pt x="484463" y="193294"/>
                  </a:lnTo>
                  <a:lnTo>
                    <a:pt x="472519" y="144907"/>
                  </a:lnTo>
                  <a:lnTo>
                    <a:pt x="452598" y="102616"/>
                  </a:lnTo>
                  <a:lnTo>
                    <a:pt x="436341" y="81534"/>
                  </a:lnTo>
                  <a:close/>
                </a:path>
                <a:path w="1014729" h="502919">
                  <a:moveTo>
                    <a:pt x="695071" y="11303"/>
                  </a:moveTo>
                  <a:lnTo>
                    <a:pt x="593598" y="11303"/>
                  </a:lnTo>
                  <a:lnTo>
                    <a:pt x="593598" y="298958"/>
                  </a:lnTo>
                  <a:lnTo>
                    <a:pt x="597058" y="352935"/>
                  </a:lnTo>
                  <a:lnTo>
                    <a:pt x="607438" y="398608"/>
                  </a:lnTo>
                  <a:lnTo>
                    <a:pt x="624738" y="435978"/>
                  </a:lnTo>
                  <a:lnTo>
                    <a:pt x="680100" y="485803"/>
                  </a:lnTo>
                  <a:lnTo>
                    <a:pt x="718161" y="498259"/>
                  </a:lnTo>
                  <a:lnTo>
                    <a:pt x="763142" y="502412"/>
                  </a:lnTo>
                  <a:lnTo>
                    <a:pt x="809007" y="497008"/>
                  </a:lnTo>
                  <a:lnTo>
                    <a:pt x="848883" y="480806"/>
                  </a:lnTo>
                  <a:lnTo>
                    <a:pt x="882782" y="453816"/>
                  </a:lnTo>
                  <a:lnTo>
                    <a:pt x="907147" y="420878"/>
                  </a:lnTo>
                  <a:lnTo>
                    <a:pt x="798322" y="420878"/>
                  </a:lnTo>
                  <a:lnTo>
                    <a:pt x="753149" y="412472"/>
                  </a:lnTo>
                  <a:lnTo>
                    <a:pt x="720883" y="387254"/>
                  </a:lnTo>
                  <a:lnTo>
                    <a:pt x="701524" y="345225"/>
                  </a:lnTo>
                  <a:lnTo>
                    <a:pt x="695154" y="287147"/>
                  </a:lnTo>
                  <a:lnTo>
                    <a:pt x="695071" y="11303"/>
                  </a:lnTo>
                  <a:close/>
                </a:path>
                <a:path w="1014729" h="502919">
                  <a:moveTo>
                    <a:pt x="1014349" y="416051"/>
                  </a:moveTo>
                  <a:lnTo>
                    <a:pt x="912876" y="416051"/>
                  </a:lnTo>
                  <a:lnTo>
                    <a:pt x="912876" y="491109"/>
                  </a:lnTo>
                  <a:lnTo>
                    <a:pt x="1014349" y="491109"/>
                  </a:lnTo>
                  <a:lnTo>
                    <a:pt x="1014349" y="416051"/>
                  </a:lnTo>
                  <a:close/>
                </a:path>
                <a:path w="1014729" h="502919">
                  <a:moveTo>
                    <a:pt x="1014349" y="11303"/>
                  </a:moveTo>
                  <a:lnTo>
                    <a:pt x="912876" y="11303"/>
                  </a:lnTo>
                  <a:lnTo>
                    <a:pt x="912876" y="287147"/>
                  </a:lnTo>
                  <a:lnTo>
                    <a:pt x="910873" y="315698"/>
                  </a:lnTo>
                  <a:lnTo>
                    <a:pt x="894820" y="364085"/>
                  </a:lnTo>
                  <a:lnTo>
                    <a:pt x="863580" y="400089"/>
                  </a:lnTo>
                  <a:lnTo>
                    <a:pt x="822344" y="418568"/>
                  </a:lnTo>
                  <a:lnTo>
                    <a:pt x="798322" y="420878"/>
                  </a:lnTo>
                  <a:lnTo>
                    <a:pt x="907147" y="420878"/>
                  </a:lnTo>
                  <a:lnTo>
                    <a:pt x="910716" y="416051"/>
                  </a:lnTo>
                  <a:lnTo>
                    <a:pt x="1014349" y="416051"/>
                  </a:lnTo>
                  <a:lnTo>
                    <a:pt x="1014349" y="11303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85866" y="2467228"/>
              <a:ext cx="1014730" cy="502920"/>
            </a:xfrm>
            <a:custGeom>
              <a:avLst/>
              <a:gdLst/>
              <a:ahLst/>
              <a:cxnLst/>
              <a:rect l="l" t="t" r="r" b="b"/>
              <a:pathLst>
                <a:path w="1014729" h="502919">
                  <a:moveTo>
                    <a:pt x="246380" y="81534"/>
                  </a:moveTo>
                  <a:lnTo>
                    <a:pt x="186483" y="93043"/>
                  </a:lnTo>
                  <a:lnTo>
                    <a:pt x="141350" y="127508"/>
                  </a:lnTo>
                  <a:lnTo>
                    <a:pt x="113061" y="182006"/>
                  </a:lnTo>
                  <a:lnTo>
                    <a:pt x="103632" y="253365"/>
                  </a:lnTo>
                  <a:lnTo>
                    <a:pt x="106035" y="290651"/>
                  </a:lnTo>
                  <a:lnTo>
                    <a:pt x="125223" y="352270"/>
                  </a:lnTo>
                  <a:lnTo>
                    <a:pt x="162940" y="395910"/>
                  </a:lnTo>
                  <a:lnTo>
                    <a:pt x="215137" y="418095"/>
                  </a:lnTo>
                  <a:lnTo>
                    <a:pt x="246380" y="420878"/>
                  </a:lnTo>
                  <a:lnTo>
                    <a:pt x="296182" y="414051"/>
                  </a:lnTo>
                  <a:lnTo>
                    <a:pt x="334938" y="393576"/>
                  </a:lnTo>
                  <a:lnTo>
                    <a:pt x="362636" y="359457"/>
                  </a:lnTo>
                  <a:lnTo>
                    <a:pt x="379264" y="311702"/>
                  </a:lnTo>
                  <a:lnTo>
                    <a:pt x="384810" y="250317"/>
                  </a:lnTo>
                  <a:lnTo>
                    <a:pt x="382573" y="211546"/>
                  </a:lnTo>
                  <a:lnTo>
                    <a:pt x="364718" y="148768"/>
                  </a:lnTo>
                  <a:lnTo>
                    <a:pt x="329408" y="105858"/>
                  </a:lnTo>
                  <a:lnTo>
                    <a:pt x="278024" y="84244"/>
                  </a:lnTo>
                  <a:lnTo>
                    <a:pt x="246380" y="81534"/>
                  </a:lnTo>
                  <a:close/>
                </a:path>
                <a:path w="1014729" h="502919">
                  <a:moveTo>
                    <a:pt x="593598" y="11303"/>
                  </a:moveTo>
                  <a:lnTo>
                    <a:pt x="695071" y="11303"/>
                  </a:lnTo>
                  <a:lnTo>
                    <a:pt x="695071" y="286385"/>
                  </a:lnTo>
                  <a:lnTo>
                    <a:pt x="701524" y="345225"/>
                  </a:lnTo>
                  <a:lnTo>
                    <a:pt x="720883" y="387254"/>
                  </a:lnTo>
                  <a:lnTo>
                    <a:pt x="753149" y="412472"/>
                  </a:lnTo>
                  <a:lnTo>
                    <a:pt x="798322" y="420878"/>
                  </a:lnTo>
                  <a:lnTo>
                    <a:pt x="822344" y="418568"/>
                  </a:lnTo>
                  <a:lnTo>
                    <a:pt x="863580" y="400089"/>
                  </a:lnTo>
                  <a:lnTo>
                    <a:pt x="894820" y="364085"/>
                  </a:lnTo>
                  <a:lnTo>
                    <a:pt x="910873" y="315698"/>
                  </a:lnTo>
                  <a:lnTo>
                    <a:pt x="912876" y="287147"/>
                  </a:lnTo>
                  <a:lnTo>
                    <a:pt x="912876" y="11303"/>
                  </a:lnTo>
                  <a:lnTo>
                    <a:pt x="1014349" y="11303"/>
                  </a:lnTo>
                  <a:lnTo>
                    <a:pt x="1014349" y="491109"/>
                  </a:lnTo>
                  <a:lnTo>
                    <a:pt x="912876" y="491109"/>
                  </a:lnTo>
                  <a:lnTo>
                    <a:pt x="912876" y="416051"/>
                  </a:lnTo>
                  <a:lnTo>
                    <a:pt x="910716" y="416051"/>
                  </a:lnTo>
                  <a:lnTo>
                    <a:pt x="882782" y="453816"/>
                  </a:lnTo>
                  <a:lnTo>
                    <a:pt x="848883" y="480806"/>
                  </a:lnTo>
                  <a:lnTo>
                    <a:pt x="809007" y="497008"/>
                  </a:lnTo>
                  <a:lnTo>
                    <a:pt x="763142" y="502412"/>
                  </a:lnTo>
                  <a:lnTo>
                    <a:pt x="718161" y="498259"/>
                  </a:lnTo>
                  <a:lnTo>
                    <a:pt x="680100" y="485803"/>
                  </a:lnTo>
                  <a:lnTo>
                    <a:pt x="624738" y="435978"/>
                  </a:lnTo>
                  <a:lnTo>
                    <a:pt x="607438" y="398608"/>
                  </a:lnTo>
                  <a:lnTo>
                    <a:pt x="597058" y="352935"/>
                  </a:lnTo>
                  <a:lnTo>
                    <a:pt x="593598" y="298958"/>
                  </a:lnTo>
                  <a:lnTo>
                    <a:pt x="593598" y="11303"/>
                  </a:lnTo>
                  <a:close/>
                </a:path>
                <a:path w="1014729" h="502919">
                  <a:moveTo>
                    <a:pt x="251079" y="0"/>
                  </a:moveTo>
                  <a:lnTo>
                    <a:pt x="303137" y="4145"/>
                  </a:lnTo>
                  <a:lnTo>
                    <a:pt x="349408" y="16589"/>
                  </a:lnTo>
                  <a:lnTo>
                    <a:pt x="389917" y="37343"/>
                  </a:lnTo>
                  <a:lnTo>
                    <a:pt x="424688" y="66421"/>
                  </a:lnTo>
                  <a:lnTo>
                    <a:pt x="452598" y="102616"/>
                  </a:lnTo>
                  <a:lnTo>
                    <a:pt x="472519" y="144907"/>
                  </a:lnTo>
                  <a:lnTo>
                    <a:pt x="484463" y="193294"/>
                  </a:lnTo>
                  <a:lnTo>
                    <a:pt x="488442" y="247776"/>
                  </a:lnTo>
                  <a:lnTo>
                    <a:pt x="484229" y="302783"/>
                  </a:lnTo>
                  <a:lnTo>
                    <a:pt x="471598" y="351980"/>
                  </a:lnTo>
                  <a:lnTo>
                    <a:pt x="450562" y="395366"/>
                  </a:lnTo>
                  <a:lnTo>
                    <a:pt x="421132" y="432943"/>
                  </a:lnTo>
                  <a:lnTo>
                    <a:pt x="384696" y="463353"/>
                  </a:lnTo>
                  <a:lnTo>
                    <a:pt x="342630" y="485060"/>
                  </a:lnTo>
                  <a:lnTo>
                    <a:pt x="294919" y="498076"/>
                  </a:lnTo>
                  <a:lnTo>
                    <a:pt x="241554" y="502412"/>
                  </a:lnTo>
                  <a:lnTo>
                    <a:pt x="189263" y="498199"/>
                  </a:lnTo>
                  <a:lnTo>
                    <a:pt x="142509" y="485568"/>
                  </a:lnTo>
                  <a:lnTo>
                    <a:pt x="101304" y="464532"/>
                  </a:lnTo>
                  <a:lnTo>
                    <a:pt x="65659" y="435101"/>
                  </a:lnTo>
                  <a:lnTo>
                    <a:pt x="36915" y="398666"/>
                  </a:lnTo>
                  <a:lnTo>
                    <a:pt x="16398" y="356600"/>
                  </a:lnTo>
                  <a:lnTo>
                    <a:pt x="4097" y="308889"/>
                  </a:lnTo>
                  <a:lnTo>
                    <a:pt x="0" y="255524"/>
                  </a:lnTo>
                  <a:lnTo>
                    <a:pt x="4214" y="199417"/>
                  </a:lnTo>
                  <a:lnTo>
                    <a:pt x="16859" y="149574"/>
                  </a:lnTo>
                  <a:lnTo>
                    <a:pt x="37933" y="105969"/>
                  </a:lnTo>
                  <a:lnTo>
                    <a:pt x="67437" y="68580"/>
                  </a:lnTo>
                  <a:lnTo>
                    <a:pt x="104203" y="38576"/>
                  </a:lnTo>
                  <a:lnTo>
                    <a:pt x="147066" y="17145"/>
                  </a:lnTo>
                  <a:lnTo>
                    <a:pt x="196024" y="4286"/>
                  </a:lnTo>
                  <a:lnTo>
                    <a:pt x="251079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99589" y="3385058"/>
            <a:ext cx="2194560" cy="517525"/>
            <a:chOff x="2299589" y="3385058"/>
            <a:chExt cx="2194560" cy="517525"/>
          </a:xfrm>
        </p:grpSpPr>
        <p:sp>
          <p:nvSpPr>
            <p:cNvPr id="23" name="object 23"/>
            <p:cNvSpPr/>
            <p:nvPr/>
          </p:nvSpPr>
          <p:spPr>
            <a:xfrm>
              <a:off x="2309495" y="3394964"/>
              <a:ext cx="2174875" cy="497840"/>
            </a:xfrm>
            <a:custGeom>
              <a:avLst/>
              <a:gdLst/>
              <a:ahLst/>
              <a:cxnLst/>
              <a:rect l="l" t="t" r="r" b="b"/>
              <a:pathLst>
                <a:path w="2174875" h="497839">
                  <a:moveTo>
                    <a:pt x="1993392" y="359156"/>
                  </a:moveTo>
                  <a:lnTo>
                    <a:pt x="1947418" y="359156"/>
                  </a:lnTo>
                  <a:lnTo>
                    <a:pt x="1947533" y="449853"/>
                  </a:lnTo>
                  <a:lnTo>
                    <a:pt x="1967865" y="484759"/>
                  </a:lnTo>
                  <a:lnTo>
                    <a:pt x="2006941" y="490027"/>
                  </a:lnTo>
                  <a:lnTo>
                    <a:pt x="2023109" y="490219"/>
                  </a:lnTo>
                  <a:lnTo>
                    <a:pt x="2040133" y="489932"/>
                  </a:lnTo>
                  <a:lnTo>
                    <a:pt x="2078351" y="482566"/>
                  </a:lnTo>
                  <a:lnTo>
                    <a:pt x="2098101" y="448183"/>
                  </a:lnTo>
                  <a:lnTo>
                    <a:pt x="2098557" y="446024"/>
                  </a:lnTo>
                  <a:lnTo>
                    <a:pt x="2010409" y="446024"/>
                  </a:lnTo>
                  <a:lnTo>
                    <a:pt x="2002155" y="444881"/>
                  </a:lnTo>
                  <a:lnTo>
                    <a:pt x="1998726" y="442468"/>
                  </a:lnTo>
                  <a:lnTo>
                    <a:pt x="1995170" y="440055"/>
                  </a:lnTo>
                  <a:lnTo>
                    <a:pt x="1993392" y="436372"/>
                  </a:lnTo>
                  <a:lnTo>
                    <a:pt x="1993392" y="359156"/>
                  </a:lnTo>
                  <a:close/>
                </a:path>
                <a:path w="2174875" h="497839">
                  <a:moveTo>
                    <a:pt x="2129282" y="347472"/>
                  </a:moveTo>
                  <a:lnTo>
                    <a:pt x="2087245" y="366522"/>
                  </a:lnTo>
                  <a:lnTo>
                    <a:pt x="2102822" y="396998"/>
                  </a:lnTo>
                  <a:lnTo>
                    <a:pt x="2115280" y="424783"/>
                  </a:lnTo>
                  <a:lnTo>
                    <a:pt x="2124642" y="449853"/>
                  </a:lnTo>
                  <a:lnTo>
                    <a:pt x="2130933" y="472186"/>
                  </a:lnTo>
                  <a:lnTo>
                    <a:pt x="2174621" y="453136"/>
                  </a:lnTo>
                  <a:lnTo>
                    <a:pt x="2165500" y="425749"/>
                  </a:lnTo>
                  <a:lnTo>
                    <a:pt x="2154904" y="399018"/>
                  </a:lnTo>
                  <a:lnTo>
                    <a:pt x="2142831" y="372929"/>
                  </a:lnTo>
                  <a:lnTo>
                    <a:pt x="2129282" y="347472"/>
                  </a:lnTo>
                  <a:close/>
                </a:path>
                <a:path w="2174875" h="497839">
                  <a:moveTo>
                    <a:pt x="2057781" y="403987"/>
                  </a:moveTo>
                  <a:lnTo>
                    <a:pt x="2047563" y="441523"/>
                  </a:lnTo>
                  <a:lnTo>
                    <a:pt x="2023364" y="446024"/>
                  </a:lnTo>
                  <a:lnTo>
                    <a:pt x="2098557" y="446024"/>
                  </a:lnTo>
                  <a:lnTo>
                    <a:pt x="2100764" y="435578"/>
                  </a:lnTo>
                  <a:lnTo>
                    <a:pt x="2103120" y="420624"/>
                  </a:lnTo>
                  <a:lnTo>
                    <a:pt x="2057781" y="403987"/>
                  </a:lnTo>
                  <a:close/>
                </a:path>
                <a:path w="2174875" h="497839">
                  <a:moveTo>
                    <a:pt x="2027428" y="326136"/>
                  </a:moveTo>
                  <a:lnTo>
                    <a:pt x="1987931" y="345313"/>
                  </a:lnTo>
                  <a:lnTo>
                    <a:pt x="1998882" y="357953"/>
                  </a:lnTo>
                  <a:lnTo>
                    <a:pt x="2009632" y="372237"/>
                  </a:lnTo>
                  <a:lnTo>
                    <a:pt x="2020167" y="388139"/>
                  </a:lnTo>
                  <a:lnTo>
                    <a:pt x="2030476" y="405638"/>
                  </a:lnTo>
                  <a:lnTo>
                    <a:pt x="2070608" y="386461"/>
                  </a:lnTo>
                  <a:lnTo>
                    <a:pt x="2062396" y="371748"/>
                  </a:lnTo>
                  <a:lnTo>
                    <a:pt x="2052446" y="356774"/>
                  </a:lnTo>
                  <a:lnTo>
                    <a:pt x="2040782" y="341562"/>
                  </a:lnTo>
                  <a:lnTo>
                    <a:pt x="2027428" y="326136"/>
                  </a:lnTo>
                  <a:close/>
                </a:path>
                <a:path w="2174875" h="497839">
                  <a:moveTo>
                    <a:pt x="1851279" y="196469"/>
                  </a:moveTo>
                  <a:lnTo>
                    <a:pt x="1805432" y="196469"/>
                  </a:lnTo>
                  <a:lnTo>
                    <a:pt x="1805432" y="228854"/>
                  </a:lnTo>
                  <a:lnTo>
                    <a:pt x="1680083" y="228854"/>
                  </a:lnTo>
                  <a:lnTo>
                    <a:pt x="1680083" y="268478"/>
                  </a:lnTo>
                  <a:lnTo>
                    <a:pt x="1805940" y="268478"/>
                  </a:lnTo>
                  <a:lnTo>
                    <a:pt x="1805940" y="492760"/>
                  </a:lnTo>
                  <a:lnTo>
                    <a:pt x="1851279" y="492760"/>
                  </a:lnTo>
                  <a:lnTo>
                    <a:pt x="1851279" y="196469"/>
                  </a:lnTo>
                  <a:close/>
                </a:path>
                <a:path w="2174875" h="497839">
                  <a:moveTo>
                    <a:pt x="1889887" y="355854"/>
                  </a:moveTo>
                  <a:lnTo>
                    <a:pt x="1884745" y="384403"/>
                  </a:lnTo>
                  <a:lnTo>
                    <a:pt x="1878091" y="411559"/>
                  </a:lnTo>
                  <a:lnTo>
                    <a:pt x="1869938" y="437310"/>
                  </a:lnTo>
                  <a:lnTo>
                    <a:pt x="1860295" y="461644"/>
                  </a:lnTo>
                  <a:lnTo>
                    <a:pt x="1901063" y="480949"/>
                  </a:lnTo>
                  <a:lnTo>
                    <a:pt x="1912447" y="454584"/>
                  </a:lnTo>
                  <a:lnTo>
                    <a:pt x="1921462" y="427100"/>
                  </a:lnTo>
                  <a:lnTo>
                    <a:pt x="1928119" y="398474"/>
                  </a:lnTo>
                  <a:lnTo>
                    <a:pt x="1932432" y="368681"/>
                  </a:lnTo>
                  <a:lnTo>
                    <a:pt x="1889887" y="355854"/>
                  </a:lnTo>
                  <a:close/>
                </a:path>
                <a:path w="2174875" h="497839">
                  <a:moveTo>
                    <a:pt x="1764157" y="398780"/>
                  </a:moveTo>
                  <a:lnTo>
                    <a:pt x="1721612" y="398780"/>
                  </a:lnTo>
                  <a:lnTo>
                    <a:pt x="1721612" y="431292"/>
                  </a:lnTo>
                  <a:lnTo>
                    <a:pt x="1708705" y="433863"/>
                  </a:lnTo>
                  <a:lnTo>
                    <a:pt x="1696846" y="435864"/>
                  </a:lnTo>
                  <a:lnTo>
                    <a:pt x="1686036" y="437292"/>
                  </a:lnTo>
                  <a:lnTo>
                    <a:pt x="1676272" y="438150"/>
                  </a:lnTo>
                  <a:lnTo>
                    <a:pt x="1688592" y="476123"/>
                  </a:lnTo>
                  <a:lnTo>
                    <a:pt x="1716264" y="472358"/>
                  </a:lnTo>
                  <a:lnTo>
                    <a:pt x="1743281" y="467915"/>
                  </a:lnTo>
                  <a:lnTo>
                    <a:pt x="1769655" y="462782"/>
                  </a:lnTo>
                  <a:lnTo>
                    <a:pt x="1795399" y="456946"/>
                  </a:lnTo>
                  <a:lnTo>
                    <a:pt x="1795399" y="422275"/>
                  </a:lnTo>
                  <a:lnTo>
                    <a:pt x="1764157" y="422275"/>
                  </a:lnTo>
                  <a:lnTo>
                    <a:pt x="1764157" y="398780"/>
                  </a:lnTo>
                  <a:close/>
                </a:path>
                <a:path w="2174875" h="497839">
                  <a:moveTo>
                    <a:pt x="1795399" y="417956"/>
                  </a:moveTo>
                  <a:lnTo>
                    <a:pt x="1785731" y="419649"/>
                  </a:lnTo>
                  <a:lnTo>
                    <a:pt x="1777301" y="420925"/>
                  </a:lnTo>
                  <a:lnTo>
                    <a:pt x="1770110" y="421796"/>
                  </a:lnTo>
                  <a:lnTo>
                    <a:pt x="1764157" y="422275"/>
                  </a:lnTo>
                  <a:lnTo>
                    <a:pt x="1795399" y="422275"/>
                  </a:lnTo>
                  <a:lnTo>
                    <a:pt x="1795399" y="417956"/>
                  </a:lnTo>
                  <a:close/>
                </a:path>
                <a:path w="2174875" h="497839">
                  <a:moveTo>
                    <a:pt x="1790954" y="361950"/>
                  </a:moveTo>
                  <a:lnTo>
                    <a:pt x="1687449" y="361950"/>
                  </a:lnTo>
                  <a:lnTo>
                    <a:pt x="1687449" y="398780"/>
                  </a:lnTo>
                  <a:lnTo>
                    <a:pt x="1790954" y="398780"/>
                  </a:lnTo>
                  <a:lnTo>
                    <a:pt x="1790954" y="361950"/>
                  </a:lnTo>
                  <a:close/>
                </a:path>
                <a:path w="2174875" h="497839">
                  <a:moveTo>
                    <a:pt x="1764157" y="337819"/>
                  </a:moveTo>
                  <a:lnTo>
                    <a:pt x="1721612" y="337819"/>
                  </a:lnTo>
                  <a:lnTo>
                    <a:pt x="1721612" y="361950"/>
                  </a:lnTo>
                  <a:lnTo>
                    <a:pt x="1764157" y="361950"/>
                  </a:lnTo>
                  <a:lnTo>
                    <a:pt x="1764157" y="337819"/>
                  </a:lnTo>
                  <a:close/>
                </a:path>
                <a:path w="2174875" h="497839">
                  <a:moveTo>
                    <a:pt x="1781429" y="281305"/>
                  </a:moveTo>
                  <a:lnTo>
                    <a:pt x="1755854" y="289379"/>
                  </a:lnTo>
                  <a:lnTo>
                    <a:pt x="1729994" y="296084"/>
                  </a:lnTo>
                  <a:lnTo>
                    <a:pt x="1703847" y="301432"/>
                  </a:lnTo>
                  <a:lnTo>
                    <a:pt x="1677416" y="305435"/>
                  </a:lnTo>
                  <a:lnTo>
                    <a:pt x="1694815" y="342773"/>
                  </a:lnTo>
                  <a:lnTo>
                    <a:pt x="1701502" y="341891"/>
                  </a:lnTo>
                  <a:lnTo>
                    <a:pt x="1708213" y="340772"/>
                  </a:lnTo>
                  <a:lnTo>
                    <a:pt x="1714924" y="339415"/>
                  </a:lnTo>
                  <a:lnTo>
                    <a:pt x="1721612" y="337819"/>
                  </a:lnTo>
                  <a:lnTo>
                    <a:pt x="1764157" y="337819"/>
                  </a:lnTo>
                  <a:lnTo>
                    <a:pt x="1764157" y="327787"/>
                  </a:lnTo>
                  <a:lnTo>
                    <a:pt x="1773156" y="325379"/>
                  </a:lnTo>
                  <a:lnTo>
                    <a:pt x="1782048" y="322532"/>
                  </a:lnTo>
                  <a:lnTo>
                    <a:pt x="1790821" y="319232"/>
                  </a:lnTo>
                  <a:lnTo>
                    <a:pt x="1799463" y="315468"/>
                  </a:lnTo>
                  <a:lnTo>
                    <a:pt x="1781429" y="281305"/>
                  </a:lnTo>
                  <a:close/>
                </a:path>
                <a:path w="2174875" h="497839">
                  <a:moveTo>
                    <a:pt x="2166747" y="277494"/>
                  </a:moveTo>
                  <a:lnTo>
                    <a:pt x="1878076" y="277494"/>
                  </a:lnTo>
                  <a:lnTo>
                    <a:pt x="1878076" y="322325"/>
                  </a:lnTo>
                  <a:lnTo>
                    <a:pt x="2166747" y="322325"/>
                  </a:lnTo>
                  <a:lnTo>
                    <a:pt x="2166747" y="277494"/>
                  </a:lnTo>
                  <a:close/>
                </a:path>
                <a:path w="2174875" h="497839">
                  <a:moveTo>
                    <a:pt x="2148459" y="113157"/>
                  </a:moveTo>
                  <a:lnTo>
                    <a:pt x="1887601" y="113157"/>
                  </a:lnTo>
                  <a:lnTo>
                    <a:pt x="1887601" y="248793"/>
                  </a:lnTo>
                  <a:lnTo>
                    <a:pt x="2148459" y="248793"/>
                  </a:lnTo>
                  <a:lnTo>
                    <a:pt x="2148459" y="207645"/>
                  </a:lnTo>
                  <a:lnTo>
                    <a:pt x="1932432" y="207645"/>
                  </a:lnTo>
                  <a:lnTo>
                    <a:pt x="1932432" y="155448"/>
                  </a:lnTo>
                  <a:lnTo>
                    <a:pt x="2148459" y="155448"/>
                  </a:lnTo>
                  <a:lnTo>
                    <a:pt x="2148459" y="113157"/>
                  </a:lnTo>
                  <a:close/>
                </a:path>
                <a:path w="2174875" h="497839">
                  <a:moveTo>
                    <a:pt x="1754124" y="57658"/>
                  </a:moveTo>
                  <a:lnTo>
                    <a:pt x="1708784" y="57658"/>
                  </a:lnTo>
                  <a:lnTo>
                    <a:pt x="1708784" y="228854"/>
                  </a:lnTo>
                  <a:lnTo>
                    <a:pt x="1754124" y="228854"/>
                  </a:lnTo>
                  <a:lnTo>
                    <a:pt x="1754124" y="196469"/>
                  </a:lnTo>
                  <a:lnTo>
                    <a:pt x="1851279" y="196469"/>
                  </a:lnTo>
                  <a:lnTo>
                    <a:pt x="1851279" y="160147"/>
                  </a:lnTo>
                  <a:lnTo>
                    <a:pt x="1754124" y="160147"/>
                  </a:lnTo>
                  <a:lnTo>
                    <a:pt x="1754124" y="126491"/>
                  </a:lnTo>
                  <a:lnTo>
                    <a:pt x="1851279" y="126491"/>
                  </a:lnTo>
                  <a:lnTo>
                    <a:pt x="1851279" y="90170"/>
                  </a:lnTo>
                  <a:lnTo>
                    <a:pt x="1754124" y="90170"/>
                  </a:lnTo>
                  <a:lnTo>
                    <a:pt x="1754124" y="57658"/>
                  </a:lnTo>
                  <a:close/>
                </a:path>
                <a:path w="2174875" h="497839">
                  <a:moveTo>
                    <a:pt x="2002917" y="155448"/>
                  </a:moveTo>
                  <a:lnTo>
                    <a:pt x="1960626" y="155448"/>
                  </a:lnTo>
                  <a:lnTo>
                    <a:pt x="1960626" y="207645"/>
                  </a:lnTo>
                  <a:lnTo>
                    <a:pt x="2002917" y="207645"/>
                  </a:lnTo>
                  <a:lnTo>
                    <a:pt x="2002917" y="155448"/>
                  </a:lnTo>
                  <a:close/>
                </a:path>
                <a:path w="2174875" h="497839">
                  <a:moveTo>
                    <a:pt x="2074418" y="155448"/>
                  </a:moveTo>
                  <a:lnTo>
                    <a:pt x="2030983" y="155448"/>
                  </a:lnTo>
                  <a:lnTo>
                    <a:pt x="2030983" y="207645"/>
                  </a:lnTo>
                  <a:lnTo>
                    <a:pt x="2074418" y="207645"/>
                  </a:lnTo>
                  <a:lnTo>
                    <a:pt x="2074418" y="155448"/>
                  </a:lnTo>
                  <a:close/>
                </a:path>
                <a:path w="2174875" h="497839">
                  <a:moveTo>
                    <a:pt x="2148459" y="155448"/>
                  </a:moveTo>
                  <a:lnTo>
                    <a:pt x="2102612" y="155448"/>
                  </a:lnTo>
                  <a:lnTo>
                    <a:pt x="2102612" y="207645"/>
                  </a:lnTo>
                  <a:lnTo>
                    <a:pt x="2148459" y="207645"/>
                  </a:lnTo>
                  <a:lnTo>
                    <a:pt x="2148459" y="155448"/>
                  </a:lnTo>
                  <a:close/>
                </a:path>
                <a:path w="2174875" h="497839">
                  <a:moveTo>
                    <a:pt x="1851279" y="126491"/>
                  </a:moveTo>
                  <a:lnTo>
                    <a:pt x="1805432" y="126491"/>
                  </a:lnTo>
                  <a:lnTo>
                    <a:pt x="1805432" y="160147"/>
                  </a:lnTo>
                  <a:lnTo>
                    <a:pt x="1851279" y="160147"/>
                  </a:lnTo>
                  <a:lnTo>
                    <a:pt x="1851279" y="126491"/>
                  </a:lnTo>
                  <a:close/>
                </a:path>
                <a:path w="2174875" h="497839">
                  <a:moveTo>
                    <a:pt x="2038095" y="80645"/>
                  </a:moveTo>
                  <a:lnTo>
                    <a:pt x="1991106" y="80645"/>
                  </a:lnTo>
                  <a:lnTo>
                    <a:pt x="1990415" y="87457"/>
                  </a:lnTo>
                  <a:lnTo>
                    <a:pt x="1989105" y="95138"/>
                  </a:lnTo>
                  <a:lnTo>
                    <a:pt x="1987176" y="103701"/>
                  </a:lnTo>
                  <a:lnTo>
                    <a:pt x="1984629" y="113157"/>
                  </a:lnTo>
                  <a:lnTo>
                    <a:pt x="2032634" y="113157"/>
                  </a:lnTo>
                  <a:lnTo>
                    <a:pt x="2034756" y="104344"/>
                  </a:lnTo>
                  <a:lnTo>
                    <a:pt x="2036365" y="95996"/>
                  </a:lnTo>
                  <a:lnTo>
                    <a:pt x="2037474" y="88100"/>
                  </a:lnTo>
                  <a:lnTo>
                    <a:pt x="2038095" y="80645"/>
                  </a:lnTo>
                  <a:close/>
                </a:path>
                <a:path w="2174875" h="497839">
                  <a:moveTo>
                    <a:pt x="1851279" y="57658"/>
                  </a:moveTo>
                  <a:lnTo>
                    <a:pt x="1805432" y="57658"/>
                  </a:lnTo>
                  <a:lnTo>
                    <a:pt x="1805432" y="90170"/>
                  </a:lnTo>
                  <a:lnTo>
                    <a:pt x="1851279" y="90170"/>
                  </a:lnTo>
                  <a:lnTo>
                    <a:pt x="1851279" y="57658"/>
                  </a:lnTo>
                  <a:close/>
                </a:path>
                <a:path w="2174875" h="497839">
                  <a:moveTo>
                    <a:pt x="2160143" y="37973"/>
                  </a:moveTo>
                  <a:lnTo>
                    <a:pt x="1883283" y="37973"/>
                  </a:lnTo>
                  <a:lnTo>
                    <a:pt x="1883283" y="80645"/>
                  </a:lnTo>
                  <a:lnTo>
                    <a:pt x="2160143" y="80645"/>
                  </a:lnTo>
                  <a:lnTo>
                    <a:pt x="2160143" y="37973"/>
                  </a:lnTo>
                  <a:close/>
                </a:path>
                <a:path w="2174875" h="497839">
                  <a:moveTo>
                    <a:pt x="1869313" y="13970"/>
                  </a:moveTo>
                  <a:lnTo>
                    <a:pt x="1687449" y="13970"/>
                  </a:lnTo>
                  <a:lnTo>
                    <a:pt x="1687449" y="57658"/>
                  </a:lnTo>
                  <a:lnTo>
                    <a:pt x="1869313" y="57658"/>
                  </a:lnTo>
                  <a:lnTo>
                    <a:pt x="1869313" y="13970"/>
                  </a:lnTo>
                  <a:close/>
                </a:path>
                <a:path w="2174875" h="497839">
                  <a:moveTo>
                    <a:pt x="2005076" y="1143"/>
                  </a:moveTo>
                  <a:lnTo>
                    <a:pt x="2004437" y="9665"/>
                  </a:lnTo>
                  <a:lnTo>
                    <a:pt x="2003298" y="18653"/>
                  </a:lnTo>
                  <a:lnTo>
                    <a:pt x="2001682" y="28092"/>
                  </a:lnTo>
                  <a:lnTo>
                    <a:pt x="1999615" y="37973"/>
                  </a:lnTo>
                  <a:lnTo>
                    <a:pt x="2047113" y="37973"/>
                  </a:lnTo>
                  <a:lnTo>
                    <a:pt x="2048611" y="29638"/>
                  </a:lnTo>
                  <a:lnTo>
                    <a:pt x="2049859" y="21589"/>
                  </a:lnTo>
                  <a:lnTo>
                    <a:pt x="2050845" y="13827"/>
                  </a:lnTo>
                  <a:lnTo>
                    <a:pt x="2051558" y="6350"/>
                  </a:lnTo>
                  <a:lnTo>
                    <a:pt x="2005076" y="1143"/>
                  </a:lnTo>
                  <a:close/>
                </a:path>
                <a:path w="2174875" h="497839">
                  <a:moveTo>
                    <a:pt x="698627" y="303149"/>
                  </a:moveTo>
                  <a:lnTo>
                    <a:pt x="571627" y="303149"/>
                  </a:lnTo>
                  <a:lnTo>
                    <a:pt x="571627" y="493268"/>
                  </a:lnTo>
                  <a:lnTo>
                    <a:pt x="617474" y="493268"/>
                  </a:lnTo>
                  <a:lnTo>
                    <a:pt x="617474" y="460502"/>
                  </a:lnTo>
                  <a:lnTo>
                    <a:pt x="698627" y="460502"/>
                  </a:lnTo>
                  <a:lnTo>
                    <a:pt x="698627" y="414019"/>
                  </a:lnTo>
                  <a:lnTo>
                    <a:pt x="617474" y="414019"/>
                  </a:lnTo>
                  <a:lnTo>
                    <a:pt x="617474" y="349631"/>
                  </a:lnTo>
                  <a:lnTo>
                    <a:pt x="698627" y="349631"/>
                  </a:lnTo>
                  <a:lnTo>
                    <a:pt x="698627" y="303149"/>
                  </a:lnTo>
                  <a:close/>
                </a:path>
                <a:path w="2174875" h="497839">
                  <a:moveTo>
                    <a:pt x="698627" y="460502"/>
                  </a:moveTo>
                  <a:lnTo>
                    <a:pt x="652653" y="460502"/>
                  </a:lnTo>
                  <a:lnTo>
                    <a:pt x="652653" y="481584"/>
                  </a:lnTo>
                  <a:lnTo>
                    <a:pt x="698627" y="481584"/>
                  </a:lnTo>
                  <a:lnTo>
                    <a:pt x="698627" y="460502"/>
                  </a:lnTo>
                  <a:close/>
                </a:path>
                <a:path w="2174875" h="497839">
                  <a:moveTo>
                    <a:pt x="698627" y="349631"/>
                  </a:moveTo>
                  <a:lnTo>
                    <a:pt x="652653" y="349631"/>
                  </a:lnTo>
                  <a:lnTo>
                    <a:pt x="652653" y="414019"/>
                  </a:lnTo>
                  <a:lnTo>
                    <a:pt x="698627" y="414019"/>
                  </a:lnTo>
                  <a:lnTo>
                    <a:pt x="698627" y="349631"/>
                  </a:lnTo>
                  <a:close/>
                </a:path>
                <a:path w="2174875" h="497839">
                  <a:moveTo>
                    <a:pt x="139319" y="303149"/>
                  </a:moveTo>
                  <a:lnTo>
                    <a:pt x="12318" y="303149"/>
                  </a:lnTo>
                  <a:lnTo>
                    <a:pt x="12318" y="493268"/>
                  </a:lnTo>
                  <a:lnTo>
                    <a:pt x="58166" y="493268"/>
                  </a:lnTo>
                  <a:lnTo>
                    <a:pt x="58166" y="460502"/>
                  </a:lnTo>
                  <a:lnTo>
                    <a:pt x="139319" y="460502"/>
                  </a:lnTo>
                  <a:lnTo>
                    <a:pt x="139319" y="414019"/>
                  </a:lnTo>
                  <a:lnTo>
                    <a:pt x="58166" y="414019"/>
                  </a:lnTo>
                  <a:lnTo>
                    <a:pt x="58166" y="349631"/>
                  </a:lnTo>
                  <a:lnTo>
                    <a:pt x="139319" y="349631"/>
                  </a:lnTo>
                  <a:lnTo>
                    <a:pt x="139319" y="303149"/>
                  </a:lnTo>
                  <a:close/>
                </a:path>
                <a:path w="2174875" h="497839">
                  <a:moveTo>
                    <a:pt x="139319" y="460502"/>
                  </a:moveTo>
                  <a:lnTo>
                    <a:pt x="93344" y="460502"/>
                  </a:lnTo>
                  <a:lnTo>
                    <a:pt x="93344" y="481584"/>
                  </a:lnTo>
                  <a:lnTo>
                    <a:pt x="139319" y="481584"/>
                  </a:lnTo>
                  <a:lnTo>
                    <a:pt x="139319" y="460502"/>
                  </a:lnTo>
                  <a:close/>
                </a:path>
                <a:path w="2174875" h="497839">
                  <a:moveTo>
                    <a:pt x="139319" y="349631"/>
                  </a:moveTo>
                  <a:lnTo>
                    <a:pt x="93344" y="349631"/>
                  </a:lnTo>
                  <a:lnTo>
                    <a:pt x="93344" y="414019"/>
                  </a:lnTo>
                  <a:lnTo>
                    <a:pt x="139319" y="414019"/>
                  </a:lnTo>
                  <a:lnTo>
                    <a:pt x="139319" y="349631"/>
                  </a:lnTo>
                  <a:close/>
                </a:path>
                <a:path w="2174875" h="497839">
                  <a:moveTo>
                    <a:pt x="1370965" y="344678"/>
                  </a:moveTo>
                  <a:lnTo>
                    <a:pt x="1339595" y="384302"/>
                  </a:lnTo>
                  <a:lnTo>
                    <a:pt x="1389886" y="410428"/>
                  </a:lnTo>
                  <a:lnTo>
                    <a:pt x="1437687" y="437959"/>
                  </a:lnTo>
                  <a:lnTo>
                    <a:pt x="1482988" y="466919"/>
                  </a:lnTo>
                  <a:lnTo>
                    <a:pt x="1525778" y="497331"/>
                  </a:lnTo>
                  <a:lnTo>
                    <a:pt x="1557146" y="454279"/>
                  </a:lnTo>
                  <a:lnTo>
                    <a:pt x="1542553" y="443898"/>
                  </a:lnTo>
                  <a:lnTo>
                    <a:pt x="1526222" y="432768"/>
                  </a:lnTo>
                  <a:lnTo>
                    <a:pt x="1508176" y="420899"/>
                  </a:lnTo>
                  <a:lnTo>
                    <a:pt x="1488440" y="408305"/>
                  </a:lnTo>
                  <a:lnTo>
                    <a:pt x="1511988" y="381635"/>
                  </a:lnTo>
                  <a:lnTo>
                    <a:pt x="1441450" y="381635"/>
                  </a:lnTo>
                  <a:lnTo>
                    <a:pt x="1423900" y="371609"/>
                  </a:lnTo>
                  <a:lnTo>
                    <a:pt x="1406302" y="362108"/>
                  </a:lnTo>
                  <a:lnTo>
                    <a:pt x="1388657" y="353131"/>
                  </a:lnTo>
                  <a:lnTo>
                    <a:pt x="1370965" y="344678"/>
                  </a:lnTo>
                  <a:close/>
                </a:path>
                <a:path w="2174875" h="497839">
                  <a:moveTo>
                    <a:pt x="1313307" y="403479"/>
                  </a:moveTo>
                  <a:lnTo>
                    <a:pt x="1264158" y="403479"/>
                  </a:lnTo>
                  <a:lnTo>
                    <a:pt x="1264158" y="492760"/>
                  </a:lnTo>
                  <a:lnTo>
                    <a:pt x="1313307" y="492760"/>
                  </a:lnTo>
                  <a:lnTo>
                    <a:pt x="1313307" y="403479"/>
                  </a:lnTo>
                  <a:close/>
                </a:path>
                <a:path w="2174875" h="497839">
                  <a:moveTo>
                    <a:pt x="1197483" y="64008"/>
                  </a:moveTo>
                  <a:lnTo>
                    <a:pt x="1147318" y="64008"/>
                  </a:lnTo>
                  <a:lnTo>
                    <a:pt x="1147318" y="390017"/>
                  </a:lnTo>
                  <a:lnTo>
                    <a:pt x="1138316" y="392039"/>
                  </a:lnTo>
                  <a:lnTo>
                    <a:pt x="1130173" y="393715"/>
                  </a:lnTo>
                  <a:lnTo>
                    <a:pt x="1122886" y="395035"/>
                  </a:lnTo>
                  <a:lnTo>
                    <a:pt x="1116457" y="395986"/>
                  </a:lnTo>
                  <a:lnTo>
                    <a:pt x="1133347" y="442468"/>
                  </a:lnTo>
                  <a:lnTo>
                    <a:pt x="1162734" y="435018"/>
                  </a:lnTo>
                  <a:lnTo>
                    <a:pt x="1194323" y="426021"/>
                  </a:lnTo>
                  <a:lnTo>
                    <a:pt x="1228127" y="415500"/>
                  </a:lnTo>
                  <a:lnTo>
                    <a:pt x="1264158" y="403479"/>
                  </a:lnTo>
                  <a:lnTo>
                    <a:pt x="1313307" y="403479"/>
                  </a:lnTo>
                  <a:lnTo>
                    <a:pt x="1313307" y="375285"/>
                  </a:lnTo>
                  <a:lnTo>
                    <a:pt x="1197483" y="375285"/>
                  </a:lnTo>
                  <a:lnTo>
                    <a:pt x="1197483" y="290322"/>
                  </a:lnTo>
                  <a:lnTo>
                    <a:pt x="1313307" y="290322"/>
                  </a:lnTo>
                  <a:lnTo>
                    <a:pt x="1313307" y="245618"/>
                  </a:lnTo>
                  <a:lnTo>
                    <a:pt x="1197483" y="245618"/>
                  </a:lnTo>
                  <a:lnTo>
                    <a:pt x="1197483" y="175133"/>
                  </a:lnTo>
                  <a:lnTo>
                    <a:pt x="1313307" y="175133"/>
                  </a:lnTo>
                  <a:lnTo>
                    <a:pt x="1313307" y="130810"/>
                  </a:lnTo>
                  <a:lnTo>
                    <a:pt x="1197483" y="130810"/>
                  </a:lnTo>
                  <a:lnTo>
                    <a:pt x="1197483" y="64008"/>
                  </a:lnTo>
                  <a:close/>
                </a:path>
                <a:path w="2174875" h="497839">
                  <a:moveTo>
                    <a:pt x="1583944" y="241173"/>
                  </a:moveTo>
                  <a:lnTo>
                    <a:pt x="1335658" y="241173"/>
                  </a:lnTo>
                  <a:lnTo>
                    <a:pt x="1335658" y="288163"/>
                  </a:lnTo>
                  <a:lnTo>
                    <a:pt x="1519808" y="288163"/>
                  </a:lnTo>
                  <a:lnTo>
                    <a:pt x="1499421" y="315930"/>
                  </a:lnTo>
                  <a:lnTo>
                    <a:pt x="1479581" y="340756"/>
                  </a:lnTo>
                  <a:lnTo>
                    <a:pt x="1460265" y="362654"/>
                  </a:lnTo>
                  <a:lnTo>
                    <a:pt x="1441450" y="381635"/>
                  </a:lnTo>
                  <a:lnTo>
                    <a:pt x="1511988" y="381635"/>
                  </a:lnTo>
                  <a:lnTo>
                    <a:pt x="1515060" y="378156"/>
                  </a:lnTo>
                  <a:lnTo>
                    <a:pt x="1539859" y="348091"/>
                  </a:lnTo>
                  <a:lnTo>
                    <a:pt x="1562824" y="318097"/>
                  </a:lnTo>
                  <a:lnTo>
                    <a:pt x="1583944" y="288163"/>
                  </a:lnTo>
                  <a:lnTo>
                    <a:pt x="1583944" y="241173"/>
                  </a:lnTo>
                  <a:close/>
                </a:path>
                <a:path w="2174875" h="497839">
                  <a:moveTo>
                    <a:pt x="1313307" y="290322"/>
                  </a:moveTo>
                  <a:lnTo>
                    <a:pt x="1264158" y="290322"/>
                  </a:lnTo>
                  <a:lnTo>
                    <a:pt x="1264158" y="353949"/>
                  </a:lnTo>
                  <a:lnTo>
                    <a:pt x="1249846" y="359282"/>
                  </a:lnTo>
                  <a:lnTo>
                    <a:pt x="1233963" y="364616"/>
                  </a:lnTo>
                  <a:lnTo>
                    <a:pt x="1216509" y="369950"/>
                  </a:lnTo>
                  <a:lnTo>
                    <a:pt x="1197483" y="375285"/>
                  </a:lnTo>
                  <a:lnTo>
                    <a:pt x="1313307" y="375285"/>
                  </a:lnTo>
                  <a:lnTo>
                    <a:pt x="1313307" y="290322"/>
                  </a:lnTo>
                  <a:close/>
                </a:path>
                <a:path w="2174875" h="497839">
                  <a:moveTo>
                    <a:pt x="1313307" y="175133"/>
                  </a:moveTo>
                  <a:lnTo>
                    <a:pt x="1264158" y="175133"/>
                  </a:lnTo>
                  <a:lnTo>
                    <a:pt x="1264158" y="245618"/>
                  </a:lnTo>
                  <a:lnTo>
                    <a:pt x="1313307" y="245618"/>
                  </a:lnTo>
                  <a:lnTo>
                    <a:pt x="1313307" y="175133"/>
                  </a:lnTo>
                  <a:close/>
                </a:path>
                <a:path w="2174875" h="497839">
                  <a:moveTo>
                    <a:pt x="1536954" y="157861"/>
                  </a:moveTo>
                  <a:lnTo>
                    <a:pt x="1389253" y="157861"/>
                  </a:lnTo>
                  <a:lnTo>
                    <a:pt x="1389253" y="197485"/>
                  </a:lnTo>
                  <a:lnTo>
                    <a:pt x="1536954" y="197485"/>
                  </a:lnTo>
                  <a:lnTo>
                    <a:pt x="1536954" y="157861"/>
                  </a:lnTo>
                  <a:close/>
                </a:path>
                <a:path w="2174875" h="497839">
                  <a:moveTo>
                    <a:pt x="1440815" y="635"/>
                  </a:moveTo>
                  <a:lnTo>
                    <a:pt x="1420524" y="38947"/>
                  </a:lnTo>
                  <a:lnTo>
                    <a:pt x="1393745" y="76342"/>
                  </a:lnTo>
                  <a:lnTo>
                    <a:pt x="1360465" y="112809"/>
                  </a:lnTo>
                  <a:lnTo>
                    <a:pt x="1320672" y="148336"/>
                  </a:lnTo>
                  <a:lnTo>
                    <a:pt x="1346962" y="195325"/>
                  </a:lnTo>
                  <a:lnTo>
                    <a:pt x="1357749" y="186346"/>
                  </a:lnTo>
                  <a:lnTo>
                    <a:pt x="1368393" y="177117"/>
                  </a:lnTo>
                  <a:lnTo>
                    <a:pt x="1378894" y="167626"/>
                  </a:lnTo>
                  <a:lnTo>
                    <a:pt x="1389253" y="157861"/>
                  </a:lnTo>
                  <a:lnTo>
                    <a:pt x="1536954" y="157861"/>
                  </a:lnTo>
                  <a:lnTo>
                    <a:pt x="1536954" y="156845"/>
                  </a:lnTo>
                  <a:lnTo>
                    <a:pt x="1607069" y="156845"/>
                  </a:lnTo>
                  <a:lnTo>
                    <a:pt x="1610171" y="151637"/>
                  </a:lnTo>
                  <a:lnTo>
                    <a:pt x="1396110" y="151637"/>
                  </a:lnTo>
                  <a:lnTo>
                    <a:pt x="1413466" y="133020"/>
                  </a:lnTo>
                  <a:lnTo>
                    <a:pt x="1430083" y="113188"/>
                  </a:lnTo>
                  <a:lnTo>
                    <a:pt x="1445938" y="92166"/>
                  </a:lnTo>
                  <a:lnTo>
                    <a:pt x="1461008" y="69976"/>
                  </a:lnTo>
                  <a:lnTo>
                    <a:pt x="1523165" y="69976"/>
                  </a:lnTo>
                  <a:lnTo>
                    <a:pt x="1509160" y="54056"/>
                  </a:lnTo>
                  <a:lnTo>
                    <a:pt x="1488440" y="22987"/>
                  </a:lnTo>
                  <a:lnTo>
                    <a:pt x="1489837" y="20065"/>
                  </a:lnTo>
                  <a:lnTo>
                    <a:pt x="1491233" y="16383"/>
                  </a:lnTo>
                  <a:lnTo>
                    <a:pt x="1492758" y="11811"/>
                  </a:lnTo>
                  <a:lnTo>
                    <a:pt x="1440815" y="635"/>
                  </a:lnTo>
                  <a:close/>
                </a:path>
                <a:path w="2174875" h="497839">
                  <a:moveTo>
                    <a:pt x="1607069" y="156845"/>
                  </a:moveTo>
                  <a:lnTo>
                    <a:pt x="1536954" y="156845"/>
                  </a:lnTo>
                  <a:lnTo>
                    <a:pt x="1551126" y="169350"/>
                  </a:lnTo>
                  <a:lnTo>
                    <a:pt x="1563751" y="179831"/>
                  </a:lnTo>
                  <a:lnTo>
                    <a:pt x="1574851" y="188313"/>
                  </a:lnTo>
                  <a:lnTo>
                    <a:pt x="1584452" y="194818"/>
                  </a:lnTo>
                  <a:lnTo>
                    <a:pt x="1607069" y="156845"/>
                  </a:lnTo>
                  <a:close/>
                </a:path>
                <a:path w="2174875" h="497839">
                  <a:moveTo>
                    <a:pt x="1523165" y="69976"/>
                  </a:moveTo>
                  <a:lnTo>
                    <a:pt x="1461008" y="69976"/>
                  </a:lnTo>
                  <a:lnTo>
                    <a:pt x="1477174" y="92719"/>
                  </a:lnTo>
                  <a:lnTo>
                    <a:pt x="1494234" y="113903"/>
                  </a:lnTo>
                  <a:lnTo>
                    <a:pt x="1512175" y="133538"/>
                  </a:lnTo>
                  <a:lnTo>
                    <a:pt x="1530984" y="151637"/>
                  </a:lnTo>
                  <a:lnTo>
                    <a:pt x="1610171" y="151637"/>
                  </a:lnTo>
                  <a:lnTo>
                    <a:pt x="1612138" y="148336"/>
                  </a:lnTo>
                  <a:lnTo>
                    <a:pt x="1570986" y="116766"/>
                  </a:lnTo>
                  <a:lnTo>
                    <a:pt x="1536668" y="85328"/>
                  </a:lnTo>
                  <a:lnTo>
                    <a:pt x="1523165" y="69976"/>
                  </a:lnTo>
                  <a:close/>
                </a:path>
                <a:path w="2174875" h="497839">
                  <a:moveTo>
                    <a:pt x="1313307" y="64008"/>
                  </a:moveTo>
                  <a:lnTo>
                    <a:pt x="1264158" y="64008"/>
                  </a:lnTo>
                  <a:lnTo>
                    <a:pt x="1264158" y="130810"/>
                  </a:lnTo>
                  <a:lnTo>
                    <a:pt x="1313307" y="130810"/>
                  </a:lnTo>
                  <a:lnTo>
                    <a:pt x="1313307" y="64008"/>
                  </a:lnTo>
                  <a:close/>
                </a:path>
                <a:path w="2174875" h="497839">
                  <a:moveTo>
                    <a:pt x="1338453" y="18034"/>
                  </a:moveTo>
                  <a:lnTo>
                    <a:pt x="1119758" y="18034"/>
                  </a:lnTo>
                  <a:lnTo>
                    <a:pt x="1119758" y="64008"/>
                  </a:lnTo>
                  <a:lnTo>
                    <a:pt x="1338453" y="64008"/>
                  </a:lnTo>
                  <a:lnTo>
                    <a:pt x="1338453" y="18034"/>
                  </a:lnTo>
                  <a:close/>
                </a:path>
                <a:path w="2174875" h="497839">
                  <a:moveTo>
                    <a:pt x="780796" y="446278"/>
                  </a:moveTo>
                  <a:lnTo>
                    <a:pt x="794131" y="492125"/>
                  </a:lnTo>
                  <a:lnTo>
                    <a:pt x="804544" y="492760"/>
                  </a:lnTo>
                  <a:lnTo>
                    <a:pt x="812292" y="493013"/>
                  </a:lnTo>
                  <a:lnTo>
                    <a:pt x="817372" y="493013"/>
                  </a:lnTo>
                  <a:lnTo>
                    <a:pt x="860425" y="482727"/>
                  </a:lnTo>
                  <a:lnTo>
                    <a:pt x="870838" y="448183"/>
                  </a:lnTo>
                  <a:lnTo>
                    <a:pt x="870838" y="446786"/>
                  </a:lnTo>
                  <a:lnTo>
                    <a:pt x="796163" y="446786"/>
                  </a:lnTo>
                  <a:lnTo>
                    <a:pt x="788924" y="446659"/>
                  </a:lnTo>
                  <a:lnTo>
                    <a:pt x="780796" y="446278"/>
                  </a:lnTo>
                  <a:close/>
                </a:path>
                <a:path w="2174875" h="497839">
                  <a:moveTo>
                    <a:pt x="1011301" y="146176"/>
                  </a:moveTo>
                  <a:lnTo>
                    <a:pt x="966978" y="146176"/>
                  </a:lnTo>
                  <a:lnTo>
                    <a:pt x="966978" y="437515"/>
                  </a:lnTo>
                  <a:lnTo>
                    <a:pt x="965962" y="439800"/>
                  </a:lnTo>
                  <a:lnTo>
                    <a:pt x="963803" y="441960"/>
                  </a:lnTo>
                  <a:lnTo>
                    <a:pt x="961517" y="444119"/>
                  </a:lnTo>
                  <a:lnTo>
                    <a:pt x="959357" y="445262"/>
                  </a:lnTo>
                  <a:lnTo>
                    <a:pt x="956944" y="445262"/>
                  </a:lnTo>
                  <a:lnTo>
                    <a:pt x="908304" y="445769"/>
                  </a:lnTo>
                  <a:lnTo>
                    <a:pt x="922782" y="492125"/>
                  </a:lnTo>
                  <a:lnTo>
                    <a:pt x="941958" y="492760"/>
                  </a:lnTo>
                  <a:lnTo>
                    <a:pt x="947419" y="492760"/>
                  </a:lnTo>
                  <a:lnTo>
                    <a:pt x="993300" y="484884"/>
                  </a:lnTo>
                  <a:lnTo>
                    <a:pt x="1011224" y="445262"/>
                  </a:lnTo>
                  <a:lnTo>
                    <a:pt x="1011301" y="146176"/>
                  </a:lnTo>
                  <a:close/>
                </a:path>
                <a:path w="2174875" h="497839">
                  <a:moveTo>
                    <a:pt x="879473" y="323342"/>
                  </a:moveTo>
                  <a:lnTo>
                    <a:pt x="829437" y="323342"/>
                  </a:lnTo>
                  <a:lnTo>
                    <a:pt x="805005" y="350418"/>
                  </a:lnTo>
                  <a:lnTo>
                    <a:pt x="776287" y="376602"/>
                  </a:lnTo>
                  <a:lnTo>
                    <a:pt x="743283" y="401905"/>
                  </a:lnTo>
                  <a:lnTo>
                    <a:pt x="705993" y="426338"/>
                  </a:lnTo>
                  <a:lnTo>
                    <a:pt x="735457" y="462661"/>
                  </a:lnTo>
                  <a:lnTo>
                    <a:pt x="758195" y="446559"/>
                  </a:lnTo>
                  <a:lnTo>
                    <a:pt x="781446" y="428339"/>
                  </a:lnTo>
                  <a:lnTo>
                    <a:pt x="805197" y="407975"/>
                  </a:lnTo>
                  <a:lnTo>
                    <a:pt x="829437" y="385444"/>
                  </a:lnTo>
                  <a:lnTo>
                    <a:pt x="870838" y="385444"/>
                  </a:lnTo>
                  <a:lnTo>
                    <a:pt x="870838" y="335153"/>
                  </a:lnTo>
                  <a:lnTo>
                    <a:pt x="879473" y="323342"/>
                  </a:lnTo>
                  <a:close/>
                </a:path>
                <a:path w="2174875" h="497839">
                  <a:moveTo>
                    <a:pt x="870838" y="385444"/>
                  </a:moveTo>
                  <a:lnTo>
                    <a:pt x="829437" y="385444"/>
                  </a:lnTo>
                  <a:lnTo>
                    <a:pt x="829378" y="439800"/>
                  </a:lnTo>
                  <a:lnTo>
                    <a:pt x="828040" y="442722"/>
                  </a:lnTo>
                  <a:lnTo>
                    <a:pt x="825119" y="444373"/>
                  </a:lnTo>
                  <a:lnTo>
                    <a:pt x="822325" y="446024"/>
                  </a:lnTo>
                  <a:lnTo>
                    <a:pt x="814705" y="446786"/>
                  </a:lnTo>
                  <a:lnTo>
                    <a:pt x="870838" y="446786"/>
                  </a:lnTo>
                  <a:lnTo>
                    <a:pt x="870838" y="385444"/>
                  </a:lnTo>
                  <a:close/>
                </a:path>
                <a:path w="2174875" h="497839">
                  <a:moveTo>
                    <a:pt x="870838" y="50800"/>
                  </a:moveTo>
                  <a:lnTo>
                    <a:pt x="732663" y="50800"/>
                  </a:lnTo>
                  <a:lnTo>
                    <a:pt x="732663" y="302641"/>
                  </a:lnTo>
                  <a:lnTo>
                    <a:pt x="725424" y="304673"/>
                  </a:lnTo>
                  <a:lnTo>
                    <a:pt x="717042" y="305943"/>
                  </a:lnTo>
                  <a:lnTo>
                    <a:pt x="707644" y="306450"/>
                  </a:lnTo>
                  <a:lnTo>
                    <a:pt x="719328" y="350774"/>
                  </a:lnTo>
                  <a:lnTo>
                    <a:pt x="734425" y="347791"/>
                  </a:lnTo>
                  <a:lnTo>
                    <a:pt x="757808" y="342249"/>
                  </a:lnTo>
                  <a:lnTo>
                    <a:pt x="789479" y="334111"/>
                  </a:lnTo>
                  <a:lnTo>
                    <a:pt x="829437" y="323342"/>
                  </a:lnTo>
                  <a:lnTo>
                    <a:pt x="879473" y="323342"/>
                  </a:lnTo>
                  <a:lnTo>
                    <a:pt x="881983" y="319909"/>
                  </a:lnTo>
                  <a:lnTo>
                    <a:pt x="891032" y="306736"/>
                  </a:lnTo>
                  <a:lnTo>
                    <a:pt x="897985" y="295612"/>
                  </a:lnTo>
                  <a:lnTo>
                    <a:pt x="899927" y="291973"/>
                  </a:lnTo>
                  <a:lnTo>
                    <a:pt x="775843" y="291973"/>
                  </a:lnTo>
                  <a:lnTo>
                    <a:pt x="775843" y="242824"/>
                  </a:lnTo>
                  <a:lnTo>
                    <a:pt x="870838" y="242824"/>
                  </a:lnTo>
                  <a:lnTo>
                    <a:pt x="870838" y="203835"/>
                  </a:lnTo>
                  <a:lnTo>
                    <a:pt x="775843" y="203835"/>
                  </a:lnTo>
                  <a:lnTo>
                    <a:pt x="775843" y="168528"/>
                  </a:lnTo>
                  <a:lnTo>
                    <a:pt x="870838" y="168528"/>
                  </a:lnTo>
                  <a:lnTo>
                    <a:pt x="870838" y="127635"/>
                  </a:lnTo>
                  <a:lnTo>
                    <a:pt x="775843" y="127635"/>
                  </a:lnTo>
                  <a:lnTo>
                    <a:pt x="775843" y="96138"/>
                  </a:lnTo>
                  <a:lnTo>
                    <a:pt x="870838" y="96138"/>
                  </a:lnTo>
                  <a:lnTo>
                    <a:pt x="870838" y="50800"/>
                  </a:lnTo>
                  <a:close/>
                </a:path>
                <a:path w="2174875" h="497839">
                  <a:moveTo>
                    <a:pt x="930656" y="183007"/>
                  </a:moveTo>
                  <a:lnTo>
                    <a:pt x="892175" y="193675"/>
                  </a:lnTo>
                  <a:lnTo>
                    <a:pt x="902053" y="238799"/>
                  </a:lnTo>
                  <a:lnTo>
                    <a:pt x="909002" y="279114"/>
                  </a:lnTo>
                  <a:lnTo>
                    <a:pt x="912999" y="314618"/>
                  </a:lnTo>
                  <a:lnTo>
                    <a:pt x="914019" y="345313"/>
                  </a:lnTo>
                  <a:lnTo>
                    <a:pt x="955802" y="333502"/>
                  </a:lnTo>
                  <a:lnTo>
                    <a:pt x="951515" y="287162"/>
                  </a:lnTo>
                  <a:lnTo>
                    <a:pt x="945895" y="246634"/>
                  </a:lnTo>
                  <a:lnTo>
                    <a:pt x="938942" y="211915"/>
                  </a:lnTo>
                  <a:lnTo>
                    <a:pt x="930656" y="183007"/>
                  </a:lnTo>
                  <a:close/>
                </a:path>
                <a:path w="2174875" h="497839">
                  <a:moveTo>
                    <a:pt x="870838" y="242824"/>
                  </a:moveTo>
                  <a:lnTo>
                    <a:pt x="829437" y="242824"/>
                  </a:lnTo>
                  <a:lnTo>
                    <a:pt x="829437" y="275336"/>
                  </a:lnTo>
                  <a:lnTo>
                    <a:pt x="816312" y="279953"/>
                  </a:lnTo>
                  <a:lnTo>
                    <a:pt x="803021" y="284273"/>
                  </a:lnTo>
                  <a:lnTo>
                    <a:pt x="789539" y="288284"/>
                  </a:lnTo>
                  <a:lnTo>
                    <a:pt x="775843" y="291973"/>
                  </a:lnTo>
                  <a:lnTo>
                    <a:pt x="899927" y="291973"/>
                  </a:lnTo>
                  <a:lnTo>
                    <a:pt x="902843" y="286512"/>
                  </a:lnTo>
                  <a:lnTo>
                    <a:pt x="893787" y="265175"/>
                  </a:lnTo>
                  <a:lnTo>
                    <a:pt x="870838" y="265175"/>
                  </a:lnTo>
                  <a:lnTo>
                    <a:pt x="870838" y="242824"/>
                  </a:lnTo>
                  <a:close/>
                </a:path>
                <a:path w="2174875" h="497839">
                  <a:moveTo>
                    <a:pt x="696976" y="220980"/>
                  </a:moveTo>
                  <a:lnTo>
                    <a:pt x="570992" y="220980"/>
                  </a:lnTo>
                  <a:lnTo>
                    <a:pt x="570992" y="266319"/>
                  </a:lnTo>
                  <a:lnTo>
                    <a:pt x="696976" y="266319"/>
                  </a:lnTo>
                  <a:lnTo>
                    <a:pt x="696976" y="220980"/>
                  </a:lnTo>
                  <a:close/>
                </a:path>
                <a:path w="2174875" h="497839">
                  <a:moveTo>
                    <a:pt x="884301" y="242824"/>
                  </a:moveTo>
                  <a:lnTo>
                    <a:pt x="880804" y="249941"/>
                  </a:lnTo>
                  <a:lnTo>
                    <a:pt x="877379" y="256047"/>
                  </a:lnTo>
                  <a:lnTo>
                    <a:pt x="874049" y="261129"/>
                  </a:lnTo>
                  <a:lnTo>
                    <a:pt x="870838" y="265175"/>
                  </a:lnTo>
                  <a:lnTo>
                    <a:pt x="893787" y="265175"/>
                  </a:lnTo>
                  <a:lnTo>
                    <a:pt x="884301" y="242824"/>
                  </a:lnTo>
                  <a:close/>
                </a:path>
                <a:path w="2174875" h="497839">
                  <a:moveTo>
                    <a:pt x="870838" y="168528"/>
                  </a:moveTo>
                  <a:lnTo>
                    <a:pt x="829437" y="168528"/>
                  </a:lnTo>
                  <a:lnTo>
                    <a:pt x="829437" y="203835"/>
                  </a:lnTo>
                  <a:lnTo>
                    <a:pt x="870838" y="203835"/>
                  </a:lnTo>
                  <a:lnTo>
                    <a:pt x="870838" y="168528"/>
                  </a:lnTo>
                  <a:close/>
                </a:path>
                <a:path w="2174875" h="497839">
                  <a:moveTo>
                    <a:pt x="696976" y="139826"/>
                  </a:moveTo>
                  <a:lnTo>
                    <a:pt x="570992" y="139826"/>
                  </a:lnTo>
                  <a:lnTo>
                    <a:pt x="570992" y="186309"/>
                  </a:lnTo>
                  <a:lnTo>
                    <a:pt x="696976" y="186309"/>
                  </a:lnTo>
                  <a:lnTo>
                    <a:pt x="696976" y="139826"/>
                  </a:lnTo>
                  <a:close/>
                </a:path>
                <a:path w="2174875" h="497839">
                  <a:moveTo>
                    <a:pt x="1044320" y="98678"/>
                  </a:moveTo>
                  <a:lnTo>
                    <a:pt x="890524" y="98678"/>
                  </a:lnTo>
                  <a:lnTo>
                    <a:pt x="890524" y="146176"/>
                  </a:lnTo>
                  <a:lnTo>
                    <a:pt x="1044320" y="146176"/>
                  </a:lnTo>
                  <a:lnTo>
                    <a:pt x="1044320" y="98678"/>
                  </a:lnTo>
                  <a:close/>
                </a:path>
                <a:path w="2174875" h="497839">
                  <a:moveTo>
                    <a:pt x="870838" y="96138"/>
                  </a:moveTo>
                  <a:lnTo>
                    <a:pt x="829437" y="96138"/>
                  </a:lnTo>
                  <a:lnTo>
                    <a:pt x="829437" y="127635"/>
                  </a:lnTo>
                  <a:lnTo>
                    <a:pt x="870838" y="127635"/>
                  </a:lnTo>
                  <a:lnTo>
                    <a:pt x="870838" y="96138"/>
                  </a:lnTo>
                  <a:close/>
                </a:path>
                <a:path w="2174875" h="497839">
                  <a:moveTo>
                    <a:pt x="710311" y="56641"/>
                  </a:moveTo>
                  <a:lnTo>
                    <a:pt x="559307" y="56641"/>
                  </a:lnTo>
                  <a:lnTo>
                    <a:pt x="559307" y="101346"/>
                  </a:lnTo>
                  <a:lnTo>
                    <a:pt x="710311" y="101346"/>
                  </a:lnTo>
                  <a:lnTo>
                    <a:pt x="710311" y="56641"/>
                  </a:lnTo>
                  <a:close/>
                </a:path>
                <a:path w="2174875" h="497839">
                  <a:moveTo>
                    <a:pt x="1011301" y="4952"/>
                  </a:moveTo>
                  <a:lnTo>
                    <a:pt x="966978" y="4952"/>
                  </a:lnTo>
                  <a:lnTo>
                    <a:pt x="966978" y="98678"/>
                  </a:lnTo>
                  <a:lnTo>
                    <a:pt x="1011301" y="98678"/>
                  </a:lnTo>
                  <a:lnTo>
                    <a:pt x="1011301" y="4952"/>
                  </a:lnTo>
                  <a:close/>
                </a:path>
                <a:path w="2174875" h="497839">
                  <a:moveTo>
                    <a:pt x="639826" y="1143"/>
                  </a:moveTo>
                  <a:lnTo>
                    <a:pt x="590677" y="13970"/>
                  </a:lnTo>
                  <a:lnTo>
                    <a:pt x="597374" y="25939"/>
                  </a:lnTo>
                  <a:lnTo>
                    <a:pt x="602599" y="36639"/>
                  </a:lnTo>
                  <a:lnTo>
                    <a:pt x="606804" y="46974"/>
                  </a:lnTo>
                  <a:lnTo>
                    <a:pt x="609854" y="56641"/>
                  </a:lnTo>
                  <a:lnTo>
                    <a:pt x="663321" y="56641"/>
                  </a:lnTo>
                  <a:lnTo>
                    <a:pt x="657649" y="39951"/>
                  </a:lnTo>
                  <a:lnTo>
                    <a:pt x="651859" y="25130"/>
                  </a:lnTo>
                  <a:lnTo>
                    <a:pt x="645925" y="12190"/>
                  </a:lnTo>
                  <a:lnTo>
                    <a:pt x="639826" y="1143"/>
                  </a:lnTo>
                  <a:close/>
                </a:path>
                <a:path w="2174875" h="497839">
                  <a:moveTo>
                    <a:pt x="797179" y="0"/>
                  </a:moveTo>
                  <a:lnTo>
                    <a:pt x="793130" y="13027"/>
                  </a:lnTo>
                  <a:lnTo>
                    <a:pt x="788368" y="25939"/>
                  </a:lnTo>
                  <a:lnTo>
                    <a:pt x="783034" y="38415"/>
                  </a:lnTo>
                  <a:lnTo>
                    <a:pt x="776986" y="50800"/>
                  </a:lnTo>
                  <a:lnTo>
                    <a:pt x="826643" y="50800"/>
                  </a:lnTo>
                  <a:lnTo>
                    <a:pt x="831778" y="36639"/>
                  </a:lnTo>
                  <a:lnTo>
                    <a:pt x="835581" y="25638"/>
                  </a:lnTo>
                  <a:lnTo>
                    <a:pt x="838090" y="17724"/>
                  </a:lnTo>
                  <a:lnTo>
                    <a:pt x="839469" y="12319"/>
                  </a:lnTo>
                  <a:lnTo>
                    <a:pt x="797179" y="0"/>
                  </a:lnTo>
                  <a:close/>
                </a:path>
                <a:path w="2174875" h="497839">
                  <a:moveTo>
                    <a:pt x="221487" y="446278"/>
                  </a:moveTo>
                  <a:lnTo>
                    <a:pt x="234823" y="492125"/>
                  </a:lnTo>
                  <a:lnTo>
                    <a:pt x="245237" y="492760"/>
                  </a:lnTo>
                  <a:lnTo>
                    <a:pt x="252984" y="493013"/>
                  </a:lnTo>
                  <a:lnTo>
                    <a:pt x="258063" y="493013"/>
                  </a:lnTo>
                  <a:lnTo>
                    <a:pt x="301117" y="482727"/>
                  </a:lnTo>
                  <a:lnTo>
                    <a:pt x="311531" y="448183"/>
                  </a:lnTo>
                  <a:lnTo>
                    <a:pt x="311531" y="446786"/>
                  </a:lnTo>
                  <a:lnTo>
                    <a:pt x="236855" y="446786"/>
                  </a:lnTo>
                  <a:lnTo>
                    <a:pt x="229616" y="446659"/>
                  </a:lnTo>
                  <a:lnTo>
                    <a:pt x="221487" y="446278"/>
                  </a:lnTo>
                  <a:close/>
                </a:path>
                <a:path w="2174875" h="497839">
                  <a:moveTo>
                    <a:pt x="451993" y="146176"/>
                  </a:moveTo>
                  <a:lnTo>
                    <a:pt x="407669" y="146176"/>
                  </a:lnTo>
                  <a:lnTo>
                    <a:pt x="407669" y="437515"/>
                  </a:lnTo>
                  <a:lnTo>
                    <a:pt x="406654" y="439800"/>
                  </a:lnTo>
                  <a:lnTo>
                    <a:pt x="404494" y="441960"/>
                  </a:lnTo>
                  <a:lnTo>
                    <a:pt x="402209" y="444119"/>
                  </a:lnTo>
                  <a:lnTo>
                    <a:pt x="400050" y="445262"/>
                  </a:lnTo>
                  <a:lnTo>
                    <a:pt x="397637" y="445262"/>
                  </a:lnTo>
                  <a:lnTo>
                    <a:pt x="348996" y="445769"/>
                  </a:lnTo>
                  <a:lnTo>
                    <a:pt x="363474" y="492125"/>
                  </a:lnTo>
                  <a:lnTo>
                    <a:pt x="382650" y="492760"/>
                  </a:lnTo>
                  <a:lnTo>
                    <a:pt x="388112" y="492760"/>
                  </a:lnTo>
                  <a:lnTo>
                    <a:pt x="433992" y="484884"/>
                  </a:lnTo>
                  <a:lnTo>
                    <a:pt x="451916" y="445262"/>
                  </a:lnTo>
                  <a:lnTo>
                    <a:pt x="451993" y="146176"/>
                  </a:lnTo>
                  <a:close/>
                </a:path>
                <a:path w="2174875" h="497839">
                  <a:moveTo>
                    <a:pt x="320165" y="323342"/>
                  </a:moveTo>
                  <a:lnTo>
                    <a:pt x="270129" y="323342"/>
                  </a:lnTo>
                  <a:lnTo>
                    <a:pt x="245697" y="350418"/>
                  </a:lnTo>
                  <a:lnTo>
                    <a:pt x="216979" y="376602"/>
                  </a:lnTo>
                  <a:lnTo>
                    <a:pt x="183975" y="401905"/>
                  </a:lnTo>
                  <a:lnTo>
                    <a:pt x="146685" y="426338"/>
                  </a:lnTo>
                  <a:lnTo>
                    <a:pt x="176149" y="462661"/>
                  </a:lnTo>
                  <a:lnTo>
                    <a:pt x="198887" y="446559"/>
                  </a:lnTo>
                  <a:lnTo>
                    <a:pt x="222138" y="428339"/>
                  </a:lnTo>
                  <a:lnTo>
                    <a:pt x="245889" y="407975"/>
                  </a:lnTo>
                  <a:lnTo>
                    <a:pt x="270129" y="385444"/>
                  </a:lnTo>
                  <a:lnTo>
                    <a:pt x="311531" y="385444"/>
                  </a:lnTo>
                  <a:lnTo>
                    <a:pt x="311531" y="335153"/>
                  </a:lnTo>
                  <a:lnTo>
                    <a:pt x="320165" y="323342"/>
                  </a:lnTo>
                  <a:close/>
                </a:path>
                <a:path w="2174875" h="497839">
                  <a:moveTo>
                    <a:pt x="311531" y="385444"/>
                  </a:moveTo>
                  <a:lnTo>
                    <a:pt x="270129" y="385444"/>
                  </a:lnTo>
                  <a:lnTo>
                    <a:pt x="270070" y="439800"/>
                  </a:lnTo>
                  <a:lnTo>
                    <a:pt x="268731" y="442722"/>
                  </a:lnTo>
                  <a:lnTo>
                    <a:pt x="265811" y="444373"/>
                  </a:lnTo>
                  <a:lnTo>
                    <a:pt x="263017" y="446024"/>
                  </a:lnTo>
                  <a:lnTo>
                    <a:pt x="255397" y="446786"/>
                  </a:lnTo>
                  <a:lnTo>
                    <a:pt x="311531" y="446786"/>
                  </a:lnTo>
                  <a:lnTo>
                    <a:pt x="311531" y="385444"/>
                  </a:lnTo>
                  <a:close/>
                </a:path>
                <a:path w="2174875" h="497839">
                  <a:moveTo>
                    <a:pt x="311531" y="50800"/>
                  </a:moveTo>
                  <a:lnTo>
                    <a:pt x="173355" y="50800"/>
                  </a:lnTo>
                  <a:lnTo>
                    <a:pt x="173355" y="302641"/>
                  </a:lnTo>
                  <a:lnTo>
                    <a:pt x="166116" y="304673"/>
                  </a:lnTo>
                  <a:lnTo>
                    <a:pt x="157734" y="305943"/>
                  </a:lnTo>
                  <a:lnTo>
                    <a:pt x="148336" y="306450"/>
                  </a:lnTo>
                  <a:lnTo>
                    <a:pt x="160019" y="350774"/>
                  </a:lnTo>
                  <a:lnTo>
                    <a:pt x="175117" y="347791"/>
                  </a:lnTo>
                  <a:lnTo>
                    <a:pt x="198500" y="342249"/>
                  </a:lnTo>
                  <a:lnTo>
                    <a:pt x="230171" y="334111"/>
                  </a:lnTo>
                  <a:lnTo>
                    <a:pt x="270129" y="323342"/>
                  </a:lnTo>
                  <a:lnTo>
                    <a:pt x="320165" y="323342"/>
                  </a:lnTo>
                  <a:lnTo>
                    <a:pt x="322675" y="319909"/>
                  </a:lnTo>
                  <a:lnTo>
                    <a:pt x="331724" y="306736"/>
                  </a:lnTo>
                  <a:lnTo>
                    <a:pt x="338677" y="295612"/>
                  </a:lnTo>
                  <a:lnTo>
                    <a:pt x="340619" y="291973"/>
                  </a:lnTo>
                  <a:lnTo>
                    <a:pt x="216535" y="291973"/>
                  </a:lnTo>
                  <a:lnTo>
                    <a:pt x="216535" y="242824"/>
                  </a:lnTo>
                  <a:lnTo>
                    <a:pt x="311531" y="242824"/>
                  </a:lnTo>
                  <a:lnTo>
                    <a:pt x="311531" y="203835"/>
                  </a:lnTo>
                  <a:lnTo>
                    <a:pt x="216535" y="203835"/>
                  </a:lnTo>
                  <a:lnTo>
                    <a:pt x="216535" y="168528"/>
                  </a:lnTo>
                  <a:lnTo>
                    <a:pt x="311531" y="168528"/>
                  </a:lnTo>
                  <a:lnTo>
                    <a:pt x="311531" y="127635"/>
                  </a:lnTo>
                  <a:lnTo>
                    <a:pt x="216535" y="127635"/>
                  </a:lnTo>
                  <a:lnTo>
                    <a:pt x="216535" y="96138"/>
                  </a:lnTo>
                  <a:lnTo>
                    <a:pt x="311531" y="96138"/>
                  </a:lnTo>
                  <a:lnTo>
                    <a:pt x="311531" y="50800"/>
                  </a:lnTo>
                  <a:close/>
                </a:path>
                <a:path w="2174875" h="497839">
                  <a:moveTo>
                    <a:pt x="371348" y="183007"/>
                  </a:moveTo>
                  <a:lnTo>
                    <a:pt x="332867" y="193675"/>
                  </a:lnTo>
                  <a:lnTo>
                    <a:pt x="342745" y="238799"/>
                  </a:lnTo>
                  <a:lnTo>
                    <a:pt x="349694" y="279114"/>
                  </a:lnTo>
                  <a:lnTo>
                    <a:pt x="353691" y="314618"/>
                  </a:lnTo>
                  <a:lnTo>
                    <a:pt x="354711" y="345313"/>
                  </a:lnTo>
                  <a:lnTo>
                    <a:pt x="396494" y="333502"/>
                  </a:lnTo>
                  <a:lnTo>
                    <a:pt x="392207" y="287162"/>
                  </a:lnTo>
                  <a:lnTo>
                    <a:pt x="386588" y="246634"/>
                  </a:lnTo>
                  <a:lnTo>
                    <a:pt x="379634" y="211915"/>
                  </a:lnTo>
                  <a:lnTo>
                    <a:pt x="371348" y="183007"/>
                  </a:lnTo>
                  <a:close/>
                </a:path>
                <a:path w="2174875" h="497839">
                  <a:moveTo>
                    <a:pt x="311531" y="242824"/>
                  </a:moveTo>
                  <a:lnTo>
                    <a:pt x="270129" y="242824"/>
                  </a:lnTo>
                  <a:lnTo>
                    <a:pt x="270129" y="275336"/>
                  </a:lnTo>
                  <a:lnTo>
                    <a:pt x="257004" y="279953"/>
                  </a:lnTo>
                  <a:lnTo>
                    <a:pt x="243713" y="284273"/>
                  </a:lnTo>
                  <a:lnTo>
                    <a:pt x="230231" y="288284"/>
                  </a:lnTo>
                  <a:lnTo>
                    <a:pt x="216535" y="291973"/>
                  </a:lnTo>
                  <a:lnTo>
                    <a:pt x="340619" y="291973"/>
                  </a:lnTo>
                  <a:lnTo>
                    <a:pt x="343535" y="286512"/>
                  </a:lnTo>
                  <a:lnTo>
                    <a:pt x="334479" y="265175"/>
                  </a:lnTo>
                  <a:lnTo>
                    <a:pt x="311531" y="265175"/>
                  </a:lnTo>
                  <a:lnTo>
                    <a:pt x="311531" y="242824"/>
                  </a:lnTo>
                  <a:close/>
                </a:path>
                <a:path w="2174875" h="497839">
                  <a:moveTo>
                    <a:pt x="137668" y="220980"/>
                  </a:moveTo>
                  <a:lnTo>
                    <a:pt x="11684" y="220980"/>
                  </a:lnTo>
                  <a:lnTo>
                    <a:pt x="11684" y="266319"/>
                  </a:lnTo>
                  <a:lnTo>
                    <a:pt x="137668" y="266319"/>
                  </a:lnTo>
                  <a:lnTo>
                    <a:pt x="137668" y="220980"/>
                  </a:lnTo>
                  <a:close/>
                </a:path>
                <a:path w="2174875" h="497839">
                  <a:moveTo>
                    <a:pt x="324993" y="242824"/>
                  </a:moveTo>
                  <a:lnTo>
                    <a:pt x="321496" y="249941"/>
                  </a:lnTo>
                  <a:lnTo>
                    <a:pt x="318071" y="256047"/>
                  </a:lnTo>
                  <a:lnTo>
                    <a:pt x="314741" y="261129"/>
                  </a:lnTo>
                  <a:lnTo>
                    <a:pt x="311531" y="265175"/>
                  </a:lnTo>
                  <a:lnTo>
                    <a:pt x="334479" y="265175"/>
                  </a:lnTo>
                  <a:lnTo>
                    <a:pt x="324993" y="242824"/>
                  </a:lnTo>
                  <a:close/>
                </a:path>
                <a:path w="2174875" h="497839">
                  <a:moveTo>
                    <a:pt x="311531" y="168528"/>
                  </a:moveTo>
                  <a:lnTo>
                    <a:pt x="270129" y="168528"/>
                  </a:lnTo>
                  <a:lnTo>
                    <a:pt x="270129" y="203835"/>
                  </a:lnTo>
                  <a:lnTo>
                    <a:pt x="311531" y="203835"/>
                  </a:lnTo>
                  <a:lnTo>
                    <a:pt x="311531" y="168528"/>
                  </a:lnTo>
                  <a:close/>
                </a:path>
                <a:path w="2174875" h="497839">
                  <a:moveTo>
                    <a:pt x="137668" y="139826"/>
                  </a:moveTo>
                  <a:lnTo>
                    <a:pt x="11684" y="139826"/>
                  </a:lnTo>
                  <a:lnTo>
                    <a:pt x="11684" y="186309"/>
                  </a:lnTo>
                  <a:lnTo>
                    <a:pt x="137668" y="186309"/>
                  </a:lnTo>
                  <a:lnTo>
                    <a:pt x="137668" y="139826"/>
                  </a:lnTo>
                  <a:close/>
                </a:path>
                <a:path w="2174875" h="497839">
                  <a:moveTo>
                    <a:pt x="485013" y="98678"/>
                  </a:moveTo>
                  <a:lnTo>
                    <a:pt x="331216" y="98678"/>
                  </a:lnTo>
                  <a:lnTo>
                    <a:pt x="331216" y="146176"/>
                  </a:lnTo>
                  <a:lnTo>
                    <a:pt x="485013" y="146176"/>
                  </a:lnTo>
                  <a:lnTo>
                    <a:pt x="485013" y="98678"/>
                  </a:lnTo>
                  <a:close/>
                </a:path>
                <a:path w="2174875" h="497839">
                  <a:moveTo>
                    <a:pt x="311531" y="96138"/>
                  </a:moveTo>
                  <a:lnTo>
                    <a:pt x="270129" y="96138"/>
                  </a:lnTo>
                  <a:lnTo>
                    <a:pt x="270129" y="127635"/>
                  </a:lnTo>
                  <a:lnTo>
                    <a:pt x="311531" y="127635"/>
                  </a:lnTo>
                  <a:lnTo>
                    <a:pt x="311531" y="96138"/>
                  </a:lnTo>
                  <a:close/>
                </a:path>
                <a:path w="2174875" h="497839">
                  <a:moveTo>
                    <a:pt x="151003" y="56641"/>
                  </a:moveTo>
                  <a:lnTo>
                    <a:pt x="0" y="56641"/>
                  </a:lnTo>
                  <a:lnTo>
                    <a:pt x="0" y="101346"/>
                  </a:lnTo>
                  <a:lnTo>
                    <a:pt x="151003" y="101346"/>
                  </a:lnTo>
                  <a:lnTo>
                    <a:pt x="151003" y="56641"/>
                  </a:lnTo>
                  <a:close/>
                </a:path>
                <a:path w="2174875" h="497839">
                  <a:moveTo>
                    <a:pt x="451993" y="4952"/>
                  </a:moveTo>
                  <a:lnTo>
                    <a:pt x="407669" y="4952"/>
                  </a:lnTo>
                  <a:lnTo>
                    <a:pt x="407669" y="98678"/>
                  </a:lnTo>
                  <a:lnTo>
                    <a:pt x="451993" y="98678"/>
                  </a:lnTo>
                  <a:lnTo>
                    <a:pt x="451993" y="4952"/>
                  </a:lnTo>
                  <a:close/>
                </a:path>
                <a:path w="2174875" h="497839">
                  <a:moveTo>
                    <a:pt x="80518" y="1143"/>
                  </a:moveTo>
                  <a:lnTo>
                    <a:pt x="31368" y="13970"/>
                  </a:lnTo>
                  <a:lnTo>
                    <a:pt x="38066" y="25939"/>
                  </a:lnTo>
                  <a:lnTo>
                    <a:pt x="43291" y="36639"/>
                  </a:lnTo>
                  <a:lnTo>
                    <a:pt x="47496" y="46974"/>
                  </a:lnTo>
                  <a:lnTo>
                    <a:pt x="50546" y="56641"/>
                  </a:lnTo>
                  <a:lnTo>
                    <a:pt x="104012" y="56641"/>
                  </a:lnTo>
                  <a:lnTo>
                    <a:pt x="98341" y="39951"/>
                  </a:lnTo>
                  <a:lnTo>
                    <a:pt x="92551" y="25130"/>
                  </a:lnTo>
                  <a:lnTo>
                    <a:pt x="86617" y="12190"/>
                  </a:lnTo>
                  <a:lnTo>
                    <a:pt x="80518" y="1143"/>
                  </a:lnTo>
                  <a:close/>
                </a:path>
                <a:path w="2174875" h="497839">
                  <a:moveTo>
                    <a:pt x="237871" y="0"/>
                  </a:moveTo>
                  <a:lnTo>
                    <a:pt x="233822" y="13027"/>
                  </a:lnTo>
                  <a:lnTo>
                    <a:pt x="229060" y="25939"/>
                  </a:lnTo>
                  <a:lnTo>
                    <a:pt x="223726" y="38415"/>
                  </a:lnTo>
                  <a:lnTo>
                    <a:pt x="217678" y="50800"/>
                  </a:lnTo>
                  <a:lnTo>
                    <a:pt x="267335" y="50800"/>
                  </a:lnTo>
                  <a:lnTo>
                    <a:pt x="272470" y="36639"/>
                  </a:lnTo>
                  <a:lnTo>
                    <a:pt x="276273" y="25638"/>
                  </a:lnTo>
                  <a:lnTo>
                    <a:pt x="278782" y="17724"/>
                  </a:lnTo>
                  <a:lnTo>
                    <a:pt x="280162" y="12319"/>
                  </a:lnTo>
                  <a:lnTo>
                    <a:pt x="237871" y="0"/>
                  </a:lnTo>
                  <a:close/>
                </a:path>
              </a:pathLst>
            </a:custGeom>
            <a:solidFill>
              <a:srgbClr val="344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1814" y="3698113"/>
              <a:ext cx="2162810" cy="190500"/>
            </a:xfrm>
            <a:custGeom>
              <a:avLst/>
              <a:gdLst/>
              <a:ahLst/>
              <a:cxnLst/>
              <a:rect l="l" t="t" r="r" b="b"/>
              <a:pathLst>
                <a:path w="2162810" h="190500">
                  <a:moveTo>
                    <a:pt x="1935099" y="56006"/>
                  </a:moveTo>
                  <a:lnTo>
                    <a:pt x="1981073" y="56006"/>
                  </a:lnTo>
                  <a:lnTo>
                    <a:pt x="1981073" y="128143"/>
                  </a:lnTo>
                  <a:lnTo>
                    <a:pt x="1981073" y="133223"/>
                  </a:lnTo>
                  <a:lnTo>
                    <a:pt x="1982851" y="136906"/>
                  </a:lnTo>
                  <a:lnTo>
                    <a:pt x="1986407" y="139319"/>
                  </a:lnTo>
                  <a:lnTo>
                    <a:pt x="1989836" y="141731"/>
                  </a:lnTo>
                  <a:lnTo>
                    <a:pt x="1998090" y="142875"/>
                  </a:lnTo>
                  <a:lnTo>
                    <a:pt x="2011045" y="142875"/>
                  </a:lnTo>
                  <a:lnTo>
                    <a:pt x="2043938" y="122285"/>
                  </a:lnTo>
                  <a:lnTo>
                    <a:pt x="2045462" y="100837"/>
                  </a:lnTo>
                  <a:lnTo>
                    <a:pt x="2090801" y="117475"/>
                  </a:lnTo>
                  <a:lnTo>
                    <a:pt x="2082782" y="155479"/>
                  </a:lnTo>
                  <a:lnTo>
                    <a:pt x="2052528" y="184445"/>
                  </a:lnTo>
                  <a:lnTo>
                    <a:pt x="2010790" y="187070"/>
                  </a:lnTo>
                  <a:lnTo>
                    <a:pt x="1994622" y="186878"/>
                  </a:lnTo>
                  <a:lnTo>
                    <a:pt x="1955546" y="181610"/>
                  </a:lnTo>
                  <a:lnTo>
                    <a:pt x="1935099" y="145034"/>
                  </a:lnTo>
                  <a:lnTo>
                    <a:pt x="1935099" y="56006"/>
                  </a:lnTo>
                  <a:close/>
                </a:path>
                <a:path w="2162810" h="190500">
                  <a:moveTo>
                    <a:pt x="1877568" y="52705"/>
                  </a:moveTo>
                  <a:lnTo>
                    <a:pt x="1920113" y="65531"/>
                  </a:lnTo>
                  <a:lnTo>
                    <a:pt x="1915800" y="95325"/>
                  </a:lnTo>
                  <a:lnTo>
                    <a:pt x="1909143" y="123951"/>
                  </a:lnTo>
                  <a:lnTo>
                    <a:pt x="1900128" y="151435"/>
                  </a:lnTo>
                  <a:lnTo>
                    <a:pt x="1888744" y="177800"/>
                  </a:lnTo>
                  <a:lnTo>
                    <a:pt x="1847977" y="158495"/>
                  </a:lnTo>
                  <a:lnTo>
                    <a:pt x="1857619" y="134161"/>
                  </a:lnTo>
                  <a:lnTo>
                    <a:pt x="1865772" y="108410"/>
                  </a:lnTo>
                  <a:lnTo>
                    <a:pt x="1872426" y="81254"/>
                  </a:lnTo>
                  <a:lnTo>
                    <a:pt x="1877568" y="52705"/>
                  </a:lnTo>
                  <a:close/>
                </a:path>
                <a:path w="2162810" h="190500">
                  <a:moveTo>
                    <a:pt x="605155" y="46481"/>
                  </a:moveTo>
                  <a:lnTo>
                    <a:pt x="605155" y="110870"/>
                  </a:lnTo>
                  <a:lnTo>
                    <a:pt x="640334" y="110870"/>
                  </a:lnTo>
                  <a:lnTo>
                    <a:pt x="640334" y="46481"/>
                  </a:lnTo>
                  <a:lnTo>
                    <a:pt x="605155" y="46481"/>
                  </a:lnTo>
                  <a:close/>
                </a:path>
                <a:path w="2162810" h="190500">
                  <a:moveTo>
                    <a:pt x="45847" y="46481"/>
                  </a:moveTo>
                  <a:lnTo>
                    <a:pt x="45847" y="110870"/>
                  </a:lnTo>
                  <a:lnTo>
                    <a:pt x="81025" y="110870"/>
                  </a:lnTo>
                  <a:lnTo>
                    <a:pt x="81025" y="46481"/>
                  </a:lnTo>
                  <a:lnTo>
                    <a:pt x="45847" y="46481"/>
                  </a:lnTo>
                  <a:close/>
                </a:path>
                <a:path w="2162810" h="190500">
                  <a:moveTo>
                    <a:pt x="2116963" y="44323"/>
                  </a:moveTo>
                  <a:lnTo>
                    <a:pt x="2130512" y="69780"/>
                  </a:lnTo>
                  <a:lnTo>
                    <a:pt x="2142585" y="95869"/>
                  </a:lnTo>
                  <a:lnTo>
                    <a:pt x="2153181" y="122600"/>
                  </a:lnTo>
                  <a:lnTo>
                    <a:pt x="2162302" y="149987"/>
                  </a:lnTo>
                  <a:lnTo>
                    <a:pt x="2118614" y="169037"/>
                  </a:lnTo>
                  <a:lnTo>
                    <a:pt x="2112323" y="146704"/>
                  </a:lnTo>
                  <a:lnTo>
                    <a:pt x="2102961" y="121634"/>
                  </a:lnTo>
                  <a:lnTo>
                    <a:pt x="2090503" y="93849"/>
                  </a:lnTo>
                  <a:lnTo>
                    <a:pt x="2074926" y="63373"/>
                  </a:lnTo>
                  <a:lnTo>
                    <a:pt x="2116963" y="44323"/>
                  </a:lnTo>
                  <a:close/>
                </a:path>
                <a:path w="2162810" h="190500">
                  <a:moveTo>
                    <a:pt x="2015109" y="22987"/>
                  </a:moveTo>
                  <a:lnTo>
                    <a:pt x="2028463" y="38413"/>
                  </a:lnTo>
                  <a:lnTo>
                    <a:pt x="2040127" y="53625"/>
                  </a:lnTo>
                  <a:lnTo>
                    <a:pt x="2050077" y="68599"/>
                  </a:lnTo>
                  <a:lnTo>
                    <a:pt x="2058289" y="83312"/>
                  </a:lnTo>
                  <a:lnTo>
                    <a:pt x="2018157" y="102488"/>
                  </a:lnTo>
                  <a:lnTo>
                    <a:pt x="2007848" y="84990"/>
                  </a:lnTo>
                  <a:lnTo>
                    <a:pt x="1997313" y="69087"/>
                  </a:lnTo>
                  <a:lnTo>
                    <a:pt x="1986563" y="54804"/>
                  </a:lnTo>
                  <a:lnTo>
                    <a:pt x="1975612" y="42163"/>
                  </a:lnTo>
                  <a:lnTo>
                    <a:pt x="2015109" y="22987"/>
                  </a:lnTo>
                  <a:close/>
                </a:path>
                <a:path w="2162810" h="190500">
                  <a:moveTo>
                    <a:pt x="559308" y="0"/>
                  </a:moveTo>
                  <a:lnTo>
                    <a:pt x="686308" y="0"/>
                  </a:lnTo>
                  <a:lnTo>
                    <a:pt x="686308" y="178435"/>
                  </a:lnTo>
                  <a:lnTo>
                    <a:pt x="640334" y="178435"/>
                  </a:lnTo>
                  <a:lnTo>
                    <a:pt x="640334" y="157353"/>
                  </a:lnTo>
                  <a:lnTo>
                    <a:pt x="605155" y="157353"/>
                  </a:lnTo>
                  <a:lnTo>
                    <a:pt x="605155" y="190119"/>
                  </a:lnTo>
                  <a:lnTo>
                    <a:pt x="559308" y="190119"/>
                  </a:lnTo>
                  <a:lnTo>
                    <a:pt x="559308" y="0"/>
                  </a:lnTo>
                  <a:close/>
                </a:path>
                <a:path w="2162810" h="190500">
                  <a:moveTo>
                    <a:pt x="0" y="0"/>
                  </a:moveTo>
                  <a:lnTo>
                    <a:pt x="127000" y="0"/>
                  </a:lnTo>
                  <a:lnTo>
                    <a:pt x="127000" y="178435"/>
                  </a:lnTo>
                  <a:lnTo>
                    <a:pt x="81025" y="178435"/>
                  </a:lnTo>
                  <a:lnTo>
                    <a:pt x="81025" y="157353"/>
                  </a:lnTo>
                  <a:lnTo>
                    <a:pt x="45847" y="157353"/>
                  </a:lnTo>
                  <a:lnTo>
                    <a:pt x="45847" y="190119"/>
                  </a:lnTo>
                  <a:lnTo>
                    <a:pt x="0" y="190119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97072" y="3675380"/>
              <a:ext cx="86486" cy="1047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5862" y="3666363"/>
              <a:ext cx="143001" cy="21463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87571" y="3672459"/>
              <a:ext cx="288925" cy="45085"/>
            </a:xfrm>
            <a:custGeom>
              <a:avLst/>
              <a:gdLst/>
              <a:ahLst/>
              <a:cxnLst/>
              <a:rect l="l" t="t" r="r" b="b"/>
              <a:pathLst>
                <a:path w="288925" h="45085">
                  <a:moveTo>
                    <a:pt x="0" y="0"/>
                  </a:moveTo>
                  <a:lnTo>
                    <a:pt x="288670" y="0"/>
                  </a:lnTo>
                  <a:lnTo>
                    <a:pt x="288670" y="44831"/>
                  </a:lnTo>
                  <a:lnTo>
                    <a:pt x="0" y="44831"/>
                  </a:lnTo>
                  <a:lnTo>
                    <a:pt x="0" y="0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5432" y="3627882"/>
              <a:ext cx="73406" cy="6896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6124" y="3627882"/>
              <a:ext cx="73406" cy="6896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321179" y="3591433"/>
              <a:ext cx="1793875" cy="300990"/>
            </a:xfrm>
            <a:custGeom>
              <a:avLst/>
              <a:gdLst/>
              <a:ahLst/>
              <a:cxnLst/>
              <a:rect l="l" t="t" r="r" b="b"/>
              <a:pathLst>
                <a:path w="1793875" h="300989">
                  <a:moveTo>
                    <a:pt x="1323974" y="44703"/>
                  </a:moveTo>
                  <a:lnTo>
                    <a:pt x="1572259" y="44703"/>
                  </a:lnTo>
                  <a:lnTo>
                    <a:pt x="1572259" y="91693"/>
                  </a:lnTo>
                  <a:lnTo>
                    <a:pt x="1551140" y="121628"/>
                  </a:lnTo>
                  <a:lnTo>
                    <a:pt x="1528175" y="151622"/>
                  </a:lnTo>
                  <a:lnTo>
                    <a:pt x="1503376" y="181687"/>
                  </a:lnTo>
                  <a:lnTo>
                    <a:pt x="1476756" y="211835"/>
                  </a:lnTo>
                  <a:lnTo>
                    <a:pt x="1496492" y="224430"/>
                  </a:lnTo>
                  <a:lnTo>
                    <a:pt x="1514538" y="236299"/>
                  </a:lnTo>
                  <a:lnTo>
                    <a:pt x="1530869" y="247429"/>
                  </a:lnTo>
                  <a:lnTo>
                    <a:pt x="1545462" y="257809"/>
                  </a:lnTo>
                  <a:lnTo>
                    <a:pt x="1514094" y="300862"/>
                  </a:lnTo>
                  <a:lnTo>
                    <a:pt x="1471304" y="270450"/>
                  </a:lnTo>
                  <a:lnTo>
                    <a:pt x="1426003" y="241490"/>
                  </a:lnTo>
                  <a:lnTo>
                    <a:pt x="1378202" y="213959"/>
                  </a:lnTo>
                  <a:lnTo>
                    <a:pt x="1327911" y="187832"/>
                  </a:lnTo>
                  <a:lnTo>
                    <a:pt x="1359281" y="148208"/>
                  </a:lnTo>
                  <a:lnTo>
                    <a:pt x="1376973" y="156662"/>
                  </a:lnTo>
                  <a:lnTo>
                    <a:pt x="1394618" y="165639"/>
                  </a:lnTo>
                  <a:lnTo>
                    <a:pt x="1412216" y="175140"/>
                  </a:lnTo>
                  <a:lnTo>
                    <a:pt x="1429766" y="185165"/>
                  </a:lnTo>
                  <a:lnTo>
                    <a:pt x="1448581" y="166185"/>
                  </a:lnTo>
                  <a:lnTo>
                    <a:pt x="1467897" y="144287"/>
                  </a:lnTo>
                  <a:lnTo>
                    <a:pt x="1487737" y="119461"/>
                  </a:lnTo>
                  <a:lnTo>
                    <a:pt x="1508124" y="91693"/>
                  </a:lnTo>
                  <a:lnTo>
                    <a:pt x="1323974" y="91693"/>
                  </a:lnTo>
                  <a:lnTo>
                    <a:pt x="1323974" y="44703"/>
                  </a:lnTo>
                  <a:close/>
                </a:path>
                <a:path w="1793875" h="300989">
                  <a:moveTo>
                    <a:pt x="559307" y="24510"/>
                  </a:moveTo>
                  <a:lnTo>
                    <a:pt x="685291" y="24510"/>
                  </a:lnTo>
                  <a:lnTo>
                    <a:pt x="685291" y="69849"/>
                  </a:lnTo>
                  <a:lnTo>
                    <a:pt x="559307" y="69849"/>
                  </a:lnTo>
                  <a:lnTo>
                    <a:pt x="559307" y="24510"/>
                  </a:lnTo>
                  <a:close/>
                </a:path>
                <a:path w="1793875" h="300989">
                  <a:moveTo>
                    <a:pt x="0" y="24510"/>
                  </a:moveTo>
                  <a:lnTo>
                    <a:pt x="125983" y="24510"/>
                  </a:lnTo>
                  <a:lnTo>
                    <a:pt x="125983" y="69849"/>
                  </a:lnTo>
                  <a:lnTo>
                    <a:pt x="0" y="69849"/>
                  </a:lnTo>
                  <a:lnTo>
                    <a:pt x="0" y="24510"/>
                  </a:lnTo>
                  <a:close/>
                </a:path>
                <a:path w="1793875" h="300989">
                  <a:moveTo>
                    <a:pt x="1742440" y="0"/>
                  </a:moveTo>
                  <a:lnTo>
                    <a:pt x="1742440" y="32384"/>
                  </a:lnTo>
                  <a:lnTo>
                    <a:pt x="1793747" y="32384"/>
                  </a:lnTo>
                  <a:lnTo>
                    <a:pt x="1793747" y="0"/>
                  </a:lnTo>
                  <a:lnTo>
                    <a:pt x="174244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91764" y="3568065"/>
              <a:ext cx="83438" cy="1821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32456" y="3568065"/>
              <a:ext cx="83438" cy="18211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21179" y="3491103"/>
              <a:ext cx="2091055" cy="149860"/>
            </a:xfrm>
            <a:custGeom>
              <a:avLst/>
              <a:gdLst/>
              <a:ahLst/>
              <a:cxnLst/>
              <a:rect l="l" t="t" r="r" b="b"/>
              <a:pathLst>
                <a:path w="2091054" h="149860">
                  <a:moveTo>
                    <a:pt x="1185798" y="78994"/>
                  </a:moveTo>
                  <a:lnTo>
                    <a:pt x="1185798" y="149479"/>
                  </a:lnTo>
                  <a:lnTo>
                    <a:pt x="1252473" y="149479"/>
                  </a:lnTo>
                  <a:lnTo>
                    <a:pt x="1252473" y="78994"/>
                  </a:lnTo>
                  <a:lnTo>
                    <a:pt x="1185798" y="78994"/>
                  </a:lnTo>
                  <a:close/>
                </a:path>
                <a:path w="2091054" h="149860">
                  <a:moveTo>
                    <a:pt x="764158" y="72389"/>
                  </a:moveTo>
                  <a:lnTo>
                    <a:pt x="764158" y="107696"/>
                  </a:lnTo>
                  <a:lnTo>
                    <a:pt x="817752" y="107696"/>
                  </a:lnTo>
                  <a:lnTo>
                    <a:pt x="817752" y="72389"/>
                  </a:lnTo>
                  <a:lnTo>
                    <a:pt x="764158" y="72389"/>
                  </a:lnTo>
                  <a:close/>
                </a:path>
                <a:path w="2091054" h="149860">
                  <a:moveTo>
                    <a:pt x="204850" y="72389"/>
                  </a:moveTo>
                  <a:lnTo>
                    <a:pt x="204850" y="107696"/>
                  </a:lnTo>
                  <a:lnTo>
                    <a:pt x="258444" y="107696"/>
                  </a:lnTo>
                  <a:lnTo>
                    <a:pt x="258444" y="72389"/>
                  </a:lnTo>
                  <a:lnTo>
                    <a:pt x="204850" y="72389"/>
                  </a:lnTo>
                  <a:close/>
                </a:path>
                <a:path w="2091054" h="149860">
                  <a:moveTo>
                    <a:pt x="2062733" y="59309"/>
                  </a:moveTo>
                  <a:lnTo>
                    <a:pt x="2062733" y="111506"/>
                  </a:lnTo>
                  <a:lnTo>
                    <a:pt x="2090928" y="111506"/>
                  </a:lnTo>
                  <a:lnTo>
                    <a:pt x="2090928" y="59309"/>
                  </a:lnTo>
                  <a:lnTo>
                    <a:pt x="2062733" y="59309"/>
                  </a:lnTo>
                  <a:close/>
                </a:path>
                <a:path w="2091054" h="149860">
                  <a:moveTo>
                    <a:pt x="1991233" y="59309"/>
                  </a:moveTo>
                  <a:lnTo>
                    <a:pt x="1991233" y="111506"/>
                  </a:lnTo>
                  <a:lnTo>
                    <a:pt x="2019299" y="111506"/>
                  </a:lnTo>
                  <a:lnTo>
                    <a:pt x="2019299" y="59309"/>
                  </a:lnTo>
                  <a:lnTo>
                    <a:pt x="1991233" y="59309"/>
                  </a:lnTo>
                  <a:close/>
                </a:path>
                <a:path w="2091054" h="149860">
                  <a:moveTo>
                    <a:pt x="1920747" y="59309"/>
                  </a:moveTo>
                  <a:lnTo>
                    <a:pt x="1920747" y="111506"/>
                  </a:lnTo>
                  <a:lnTo>
                    <a:pt x="1948942" y="111506"/>
                  </a:lnTo>
                  <a:lnTo>
                    <a:pt x="1948942" y="59309"/>
                  </a:lnTo>
                  <a:lnTo>
                    <a:pt x="1920747" y="59309"/>
                  </a:lnTo>
                  <a:close/>
                </a:path>
                <a:path w="2091054" h="149860">
                  <a:moveTo>
                    <a:pt x="559307" y="43687"/>
                  </a:moveTo>
                  <a:lnTo>
                    <a:pt x="685291" y="43687"/>
                  </a:lnTo>
                  <a:lnTo>
                    <a:pt x="685291" y="90170"/>
                  </a:lnTo>
                  <a:lnTo>
                    <a:pt x="559307" y="90170"/>
                  </a:lnTo>
                  <a:lnTo>
                    <a:pt x="559307" y="43687"/>
                  </a:lnTo>
                  <a:close/>
                </a:path>
                <a:path w="2091054" h="149860">
                  <a:moveTo>
                    <a:pt x="0" y="43687"/>
                  </a:moveTo>
                  <a:lnTo>
                    <a:pt x="125983" y="43687"/>
                  </a:lnTo>
                  <a:lnTo>
                    <a:pt x="125983" y="90170"/>
                  </a:lnTo>
                  <a:lnTo>
                    <a:pt x="0" y="90170"/>
                  </a:lnTo>
                  <a:lnTo>
                    <a:pt x="0" y="43687"/>
                  </a:lnTo>
                  <a:close/>
                </a:path>
                <a:path w="2091054" h="149860">
                  <a:moveTo>
                    <a:pt x="1742440" y="30352"/>
                  </a:moveTo>
                  <a:lnTo>
                    <a:pt x="1742440" y="64008"/>
                  </a:lnTo>
                  <a:lnTo>
                    <a:pt x="1793747" y="64008"/>
                  </a:lnTo>
                  <a:lnTo>
                    <a:pt x="1793747" y="30352"/>
                  </a:lnTo>
                  <a:lnTo>
                    <a:pt x="1742440" y="30352"/>
                  </a:lnTo>
                  <a:close/>
                </a:path>
                <a:path w="2091054" h="149860">
                  <a:moveTo>
                    <a:pt x="764158" y="0"/>
                  </a:moveTo>
                  <a:lnTo>
                    <a:pt x="764158" y="31496"/>
                  </a:lnTo>
                  <a:lnTo>
                    <a:pt x="817752" y="31496"/>
                  </a:lnTo>
                  <a:lnTo>
                    <a:pt x="817752" y="0"/>
                  </a:lnTo>
                  <a:lnTo>
                    <a:pt x="764158" y="0"/>
                  </a:lnTo>
                  <a:close/>
                </a:path>
                <a:path w="2091054" h="149860">
                  <a:moveTo>
                    <a:pt x="204850" y="0"/>
                  </a:moveTo>
                  <a:lnTo>
                    <a:pt x="204850" y="31496"/>
                  </a:lnTo>
                  <a:lnTo>
                    <a:pt x="258444" y="31496"/>
                  </a:lnTo>
                  <a:lnTo>
                    <a:pt x="258444" y="0"/>
                  </a:lnTo>
                  <a:lnTo>
                    <a:pt x="20485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95700" y="3455035"/>
              <a:ext cx="154685" cy="10147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640711" y="3396107"/>
              <a:ext cx="1829435" cy="492125"/>
            </a:xfrm>
            <a:custGeom>
              <a:avLst/>
              <a:gdLst/>
              <a:ahLst/>
              <a:cxnLst/>
              <a:rect l="l" t="t" r="r" b="b"/>
              <a:pathLst>
                <a:path w="1829435" h="492125">
                  <a:moveTo>
                    <a:pt x="866266" y="62864"/>
                  </a:moveTo>
                  <a:lnTo>
                    <a:pt x="866266" y="129666"/>
                  </a:lnTo>
                  <a:lnTo>
                    <a:pt x="932941" y="129666"/>
                  </a:lnTo>
                  <a:lnTo>
                    <a:pt x="932941" y="62864"/>
                  </a:lnTo>
                  <a:lnTo>
                    <a:pt x="866266" y="62864"/>
                  </a:lnTo>
                  <a:close/>
                </a:path>
                <a:path w="1829435" h="492125">
                  <a:moveTo>
                    <a:pt x="1422908" y="56514"/>
                  </a:moveTo>
                  <a:lnTo>
                    <a:pt x="1422908" y="89026"/>
                  </a:lnTo>
                  <a:lnTo>
                    <a:pt x="1474215" y="89026"/>
                  </a:lnTo>
                  <a:lnTo>
                    <a:pt x="1474215" y="56514"/>
                  </a:lnTo>
                  <a:lnTo>
                    <a:pt x="1422908" y="56514"/>
                  </a:lnTo>
                  <a:close/>
                </a:path>
                <a:path w="1829435" h="492125">
                  <a:moveTo>
                    <a:pt x="788542" y="16890"/>
                  </a:moveTo>
                  <a:lnTo>
                    <a:pt x="1007237" y="16890"/>
                  </a:lnTo>
                  <a:lnTo>
                    <a:pt x="1007237" y="62864"/>
                  </a:lnTo>
                  <a:lnTo>
                    <a:pt x="982090" y="62864"/>
                  </a:lnTo>
                  <a:lnTo>
                    <a:pt x="982090" y="491616"/>
                  </a:lnTo>
                  <a:lnTo>
                    <a:pt x="932941" y="491616"/>
                  </a:lnTo>
                  <a:lnTo>
                    <a:pt x="932941" y="402335"/>
                  </a:lnTo>
                  <a:lnTo>
                    <a:pt x="896911" y="414357"/>
                  </a:lnTo>
                  <a:lnTo>
                    <a:pt x="863107" y="424878"/>
                  </a:lnTo>
                  <a:lnTo>
                    <a:pt x="831518" y="433875"/>
                  </a:lnTo>
                  <a:lnTo>
                    <a:pt x="802131" y="441324"/>
                  </a:lnTo>
                  <a:lnTo>
                    <a:pt x="785240" y="394842"/>
                  </a:lnTo>
                  <a:lnTo>
                    <a:pt x="791670" y="393892"/>
                  </a:lnTo>
                  <a:lnTo>
                    <a:pt x="798957" y="392572"/>
                  </a:lnTo>
                  <a:lnTo>
                    <a:pt x="807100" y="390896"/>
                  </a:lnTo>
                  <a:lnTo>
                    <a:pt x="816101" y="388873"/>
                  </a:lnTo>
                  <a:lnTo>
                    <a:pt x="816101" y="62864"/>
                  </a:lnTo>
                  <a:lnTo>
                    <a:pt x="788542" y="62864"/>
                  </a:lnTo>
                  <a:lnTo>
                    <a:pt x="788542" y="16890"/>
                  </a:lnTo>
                  <a:close/>
                </a:path>
                <a:path w="1829435" h="492125">
                  <a:moveTo>
                    <a:pt x="1356233" y="12826"/>
                  </a:moveTo>
                  <a:lnTo>
                    <a:pt x="1538097" y="12826"/>
                  </a:lnTo>
                  <a:lnTo>
                    <a:pt x="1538097" y="56514"/>
                  </a:lnTo>
                  <a:lnTo>
                    <a:pt x="1520063" y="56514"/>
                  </a:lnTo>
                  <a:lnTo>
                    <a:pt x="1520063" y="491616"/>
                  </a:lnTo>
                  <a:lnTo>
                    <a:pt x="1474724" y="491616"/>
                  </a:lnTo>
                  <a:lnTo>
                    <a:pt x="1474724" y="267334"/>
                  </a:lnTo>
                  <a:lnTo>
                    <a:pt x="1348866" y="267334"/>
                  </a:lnTo>
                  <a:lnTo>
                    <a:pt x="1348866" y="227710"/>
                  </a:lnTo>
                  <a:lnTo>
                    <a:pt x="1377568" y="227710"/>
                  </a:lnTo>
                  <a:lnTo>
                    <a:pt x="1377568" y="56514"/>
                  </a:lnTo>
                  <a:lnTo>
                    <a:pt x="1356233" y="56514"/>
                  </a:lnTo>
                  <a:lnTo>
                    <a:pt x="1356233" y="12826"/>
                  </a:lnTo>
                  <a:close/>
                </a:path>
                <a:path w="1829435" h="492125">
                  <a:moveTo>
                    <a:pt x="635762" y="3809"/>
                  </a:moveTo>
                  <a:lnTo>
                    <a:pt x="680085" y="3809"/>
                  </a:lnTo>
                  <a:lnTo>
                    <a:pt x="680085" y="97535"/>
                  </a:lnTo>
                  <a:lnTo>
                    <a:pt x="713104" y="97535"/>
                  </a:lnTo>
                  <a:lnTo>
                    <a:pt x="713104" y="145033"/>
                  </a:lnTo>
                  <a:lnTo>
                    <a:pt x="680085" y="145033"/>
                  </a:lnTo>
                  <a:lnTo>
                    <a:pt x="680085" y="442975"/>
                  </a:lnTo>
                  <a:lnTo>
                    <a:pt x="662084" y="483741"/>
                  </a:lnTo>
                  <a:lnTo>
                    <a:pt x="616203" y="491616"/>
                  </a:lnTo>
                  <a:lnTo>
                    <a:pt x="610742" y="491616"/>
                  </a:lnTo>
                  <a:lnTo>
                    <a:pt x="602488" y="491362"/>
                  </a:lnTo>
                  <a:lnTo>
                    <a:pt x="591565" y="490981"/>
                  </a:lnTo>
                  <a:lnTo>
                    <a:pt x="577088" y="444626"/>
                  </a:lnTo>
                  <a:lnTo>
                    <a:pt x="625728" y="444118"/>
                  </a:lnTo>
                  <a:lnTo>
                    <a:pt x="628141" y="444118"/>
                  </a:lnTo>
                  <a:lnTo>
                    <a:pt x="630301" y="442975"/>
                  </a:lnTo>
                  <a:lnTo>
                    <a:pt x="632587" y="440816"/>
                  </a:lnTo>
                  <a:lnTo>
                    <a:pt x="634746" y="438657"/>
                  </a:lnTo>
                  <a:lnTo>
                    <a:pt x="635762" y="436371"/>
                  </a:lnTo>
                  <a:lnTo>
                    <a:pt x="635762" y="433958"/>
                  </a:lnTo>
                  <a:lnTo>
                    <a:pt x="635762" y="145033"/>
                  </a:lnTo>
                  <a:lnTo>
                    <a:pt x="559307" y="145033"/>
                  </a:lnTo>
                  <a:lnTo>
                    <a:pt x="559307" y="97535"/>
                  </a:lnTo>
                  <a:lnTo>
                    <a:pt x="635762" y="97535"/>
                  </a:lnTo>
                  <a:lnTo>
                    <a:pt x="635762" y="3809"/>
                  </a:lnTo>
                  <a:close/>
                </a:path>
                <a:path w="1829435" h="492125">
                  <a:moveTo>
                    <a:pt x="76453" y="3809"/>
                  </a:moveTo>
                  <a:lnTo>
                    <a:pt x="120776" y="3809"/>
                  </a:lnTo>
                  <a:lnTo>
                    <a:pt x="120776" y="97535"/>
                  </a:lnTo>
                  <a:lnTo>
                    <a:pt x="153796" y="97535"/>
                  </a:lnTo>
                  <a:lnTo>
                    <a:pt x="153796" y="145033"/>
                  </a:lnTo>
                  <a:lnTo>
                    <a:pt x="120776" y="145033"/>
                  </a:lnTo>
                  <a:lnTo>
                    <a:pt x="120776" y="442975"/>
                  </a:lnTo>
                  <a:lnTo>
                    <a:pt x="102776" y="483741"/>
                  </a:lnTo>
                  <a:lnTo>
                    <a:pt x="56895" y="491616"/>
                  </a:lnTo>
                  <a:lnTo>
                    <a:pt x="51434" y="491616"/>
                  </a:lnTo>
                  <a:lnTo>
                    <a:pt x="43180" y="491362"/>
                  </a:lnTo>
                  <a:lnTo>
                    <a:pt x="32257" y="490981"/>
                  </a:lnTo>
                  <a:lnTo>
                    <a:pt x="17780" y="444626"/>
                  </a:lnTo>
                  <a:lnTo>
                    <a:pt x="66420" y="444118"/>
                  </a:lnTo>
                  <a:lnTo>
                    <a:pt x="68833" y="444118"/>
                  </a:lnTo>
                  <a:lnTo>
                    <a:pt x="70993" y="442975"/>
                  </a:lnTo>
                  <a:lnTo>
                    <a:pt x="73278" y="440816"/>
                  </a:lnTo>
                  <a:lnTo>
                    <a:pt x="75437" y="438657"/>
                  </a:lnTo>
                  <a:lnTo>
                    <a:pt x="76453" y="436371"/>
                  </a:lnTo>
                  <a:lnTo>
                    <a:pt x="76453" y="433958"/>
                  </a:lnTo>
                  <a:lnTo>
                    <a:pt x="76453" y="145033"/>
                  </a:lnTo>
                  <a:lnTo>
                    <a:pt x="0" y="145033"/>
                  </a:lnTo>
                  <a:lnTo>
                    <a:pt x="0" y="97535"/>
                  </a:lnTo>
                  <a:lnTo>
                    <a:pt x="76453" y="97535"/>
                  </a:lnTo>
                  <a:lnTo>
                    <a:pt x="76453" y="3809"/>
                  </a:lnTo>
                  <a:close/>
                </a:path>
                <a:path w="1829435" h="492125">
                  <a:moveTo>
                    <a:pt x="1673860" y="0"/>
                  </a:moveTo>
                  <a:lnTo>
                    <a:pt x="1720341" y="5206"/>
                  </a:lnTo>
                  <a:lnTo>
                    <a:pt x="1719629" y="12684"/>
                  </a:lnTo>
                  <a:lnTo>
                    <a:pt x="1718643" y="20446"/>
                  </a:lnTo>
                  <a:lnTo>
                    <a:pt x="1717395" y="28495"/>
                  </a:lnTo>
                  <a:lnTo>
                    <a:pt x="1715897" y="36829"/>
                  </a:lnTo>
                  <a:lnTo>
                    <a:pt x="1828927" y="36829"/>
                  </a:lnTo>
                  <a:lnTo>
                    <a:pt x="1828927" y="79501"/>
                  </a:lnTo>
                  <a:lnTo>
                    <a:pt x="1706879" y="79501"/>
                  </a:lnTo>
                  <a:lnTo>
                    <a:pt x="1706258" y="86957"/>
                  </a:lnTo>
                  <a:lnTo>
                    <a:pt x="1705149" y="94853"/>
                  </a:lnTo>
                  <a:lnTo>
                    <a:pt x="1703540" y="103201"/>
                  </a:lnTo>
                  <a:lnTo>
                    <a:pt x="1701418" y="112013"/>
                  </a:lnTo>
                  <a:lnTo>
                    <a:pt x="1817242" y="112013"/>
                  </a:lnTo>
                  <a:lnTo>
                    <a:pt x="1817242" y="247649"/>
                  </a:lnTo>
                  <a:lnTo>
                    <a:pt x="1556385" y="247649"/>
                  </a:lnTo>
                  <a:lnTo>
                    <a:pt x="1556385" y="112013"/>
                  </a:lnTo>
                  <a:lnTo>
                    <a:pt x="1653413" y="112013"/>
                  </a:lnTo>
                  <a:lnTo>
                    <a:pt x="1655960" y="102558"/>
                  </a:lnTo>
                  <a:lnTo>
                    <a:pt x="1657889" y="93995"/>
                  </a:lnTo>
                  <a:lnTo>
                    <a:pt x="1659199" y="86314"/>
                  </a:lnTo>
                  <a:lnTo>
                    <a:pt x="1659889" y="79501"/>
                  </a:lnTo>
                  <a:lnTo>
                    <a:pt x="1552066" y="79501"/>
                  </a:lnTo>
                  <a:lnTo>
                    <a:pt x="1552066" y="36829"/>
                  </a:lnTo>
                  <a:lnTo>
                    <a:pt x="1668399" y="36829"/>
                  </a:lnTo>
                  <a:lnTo>
                    <a:pt x="1670466" y="26949"/>
                  </a:lnTo>
                  <a:lnTo>
                    <a:pt x="1672082" y="17510"/>
                  </a:lnTo>
                  <a:lnTo>
                    <a:pt x="1673221" y="8522"/>
                  </a:lnTo>
                  <a:lnTo>
                    <a:pt x="167386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58897" y="3386201"/>
              <a:ext cx="170815" cy="12001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99589" y="3386201"/>
              <a:ext cx="170815" cy="12001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456180" y="3394964"/>
              <a:ext cx="1465580" cy="493395"/>
            </a:xfrm>
            <a:custGeom>
              <a:avLst/>
              <a:gdLst/>
              <a:ahLst/>
              <a:cxnLst/>
              <a:rect l="l" t="t" r="r" b="b"/>
              <a:pathLst>
                <a:path w="1465579" h="493395">
                  <a:moveTo>
                    <a:pt x="1294130" y="635"/>
                  </a:moveTo>
                  <a:lnTo>
                    <a:pt x="1346072" y="11811"/>
                  </a:lnTo>
                  <a:lnTo>
                    <a:pt x="1344548" y="16383"/>
                  </a:lnTo>
                  <a:lnTo>
                    <a:pt x="1343152" y="20065"/>
                  </a:lnTo>
                  <a:lnTo>
                    <a:pt x="1341755" y="22987"/>
                  </a:lnTo>
                  <a:lnTo>
                    <a:pt x="1362475" y="54056"/>
                  </a:lnTo>
                  <a:lnTo>
                    <a:pt x="1389983" y="85328"/>
                  </a:lnTo>
                  <a:lnTo>
                    <a:pt x="1424301" y="116766"/>
                  </a:lnTo>
                  <a:lnTo>
                    <a:pt x="1465453" y="148336"/>
                  </a:lnTo>
                  <a:lnTo>
                    <a:pt x="1437767" y="194818"/>
                  </a:lnTo>
                  <a:lnTo>
                    <a:pt x="1428166" y="188313"/>
                  </a:lnTo>
                  <a:lnTo>
                    <a:pt x="1417066" y="179831"/>
                  </a:lnTo>
                  <a:lnTo>
                    <a:pt x="1404441" y="169350"/>
                  </a:lnTo>
                  <a:lnTo>
                    <a:pt x="1390269" y="156845"/>
                  </a:lnTo>
                  <a:lnTo>
                    <a:pt x="1390269" y="197485"/>
                  </a:lnTo>
                  <a:lnTo>
                    <a:pt x="1242568" y="197485"/>
                  </a:lnTo>
                  <a:lnTo>
                    <a:pt x="1242568" y="157861"/>
                  </a:lnTo>
                  <a:lnTo>
                    <a:pt x="1232209" y="167626"/>
                  </a:lnTo>
                  <a:lnTo>
                    <a:pt x="1221708" y="177117"/>
                  </a:lnTo>
                  <a:lnTo>
                    <a:pt x="1211064" y="186346"/>
                  </a:lnTo>
                  <a:lnTo>
                    <a:pt x="1200277" y="195325"/>
                  </a:lnTo>
                  <a:lnTo>
                    <a:pt x="1173987" y="148336"/>
                  </a:lnTo>
                  <a:lnTo>
                    <a:pt x="1213780" y="112809"/>
                  </a:lnTo>
                  <a:lnTo>
                    <a:pt x="1247060" y="76342"/>
                  </a:lnTo>
                  <a:lnTo>
                    <a:pt x="1273839" y="38947"/>
                  </a:lnTo>
                  <a:lnTo>
                    <a:pt x="1294130" y="635"/>
                  </a:lnTo>
                  <a:close/>
                </a:path>
                <a:path w="1465579" h="493395">
                  <a:moveTo>
                    <a:pt x="650494" y="0"/>
                  </a:moveTo>
                  <a:lnTo>
                    <a:pt x="692784" y="12319"/>
                  </a:lnTo>
                  <a:lnTo>
                    <a:pt x="691405" y="17724"/>
                  </a:lnTo>
                  <a:lnTo>
                    <a:pt x="688800" y="25939"/>
                  </a:lnTo>
                  <a:lnTo>
                    <a:pt x="684980" y="36964"/>
                  </a:lnTo>
                  <a:lnTo>
                    <a:pt x="679957" y="50800"/>
                  </a:lnTo>
                  <a:lnTo>
                    <a:pt x="724153" y="50800"/>
                  </a:lnTo>
                  <a:lnTo>
                    <a:pt x="724153" y="265175"/>
                  </a:lnTo>
                  <a:lnTo>
                    <a:pt x="727364" y="261129"/>
                  </a:lnTo>
                  <a:lnTo>
                    <a:pt x="730694" y="256047"/>
                  </a:lnTo>
                  <a:lnTo>
                    <a:pt x="734119" y="249941"/>
                  </a:lnTo>
                  <a:lnTo>
                    <a:pt x="737615" y="242824"/>
                  </a:lnTo>
                  <a:lnTo>
                    <a:pt x="756157" y="286512"/>
                  </a:lnTo>
                  <a:lnTo>
                    <a:pt x="751300" y="295612"/>
                  </a:lnTo>
                  <a:lnTo>
                    <a:pt x="744346" y="306736"/>
                  </a:lnTo>
                  <a:lnTo>
                    <a:pt x="735298" y="319909"/>
                  </a:lnTo>
                  <a:lnTo>
                    <a:pt x="724153" y="335153"/>
                  </a:lnTo>
                  <a:lnTo>
                    <a:pt x="724153" y="448183"/>
                  </a:lnTo>
                  <a:lnTo>
                    <a:pt x="707120" y="487227"/>
                  </a:lnTo>
                  <a:lnTo>
                    <a:pt x="670687" y="493013"/>
                  </a:lnTo>
                  <a:lnTo>
                    <a:pt x="665607" y="493013"/>
                  </a:lnTo>
                  <a:lnTo>
                    <a:pt x="657859" y="492760"/>
                  </a:lnTo>
                  <a:lnTo>
                    <a:pt x="647445" y="492125"/>
                  </a:lnTo>
                  <a:lnTo>
                    <a:pt x="634111" y="446278"/>
                  </a:lnTo>
                  <a:lnTo>
                    <a:pt x="642238" y="446659"/>
                  </a:lnTo>
                  <a:lnTo>
                    <a:pt x="649477" y="446786"/>
                  </a:lnTo>
                  <a:lnTo>
                    <a:pt x="655701" y="446786"/>
                  </a:lnTo>
                  <a:lnTo>
                    <a:pt x="668019" y="446786"/>
                  </a:lnTo>
                  <a:lnTo>
                    <a:pt x="675639" y="446024"/>
                  </a:lnTo>
                  <a:lnTo>
                    <a:pt x="678433" y="444373"/>
                  </a:lnTo>
                  <a:lnTo>
                    <a:pt x="681355" y="442722"/>
                  </a:lnTo>
                  <a:lnTo>
                    <a:pt x="682751" y="439674"/>
                  </a:lnTo>
                  <a:lnTo>
                    <a:pt x="682751" y="435102"/>
                  </a:lnTo>
                  <a:lnTo>
                    <a:pt x="682751" y="385444"/>
                  </a:lnTo>
                  <a:lnTo>
                    <a:pt x="658512" y="407975"/>
                  </a:lnTo>
                  <a:lnTo>
                    <a:pt x="634761" y="428339"/>
                  </a:lnTo>
                  <a:lnTo>
                    <a:pt x="611510" y="446559"/>
                  </a:lnTo>
                  <a:lnTo>
                    <a:pt x="588771" y="462661"/>
                  </a:lnTo>
                  <a:lnTo>
                    <a:pt x="559307" y="426338"/>
                  </a:lnTo>
                  <a:lnTo>
                    <a:pt x="596598" y="401905"/>
                  </a:lnTo>
                  <a:lnTo>
                    <a:pt x="629602" y="376602"/>
                  </a:lnTo>
                  <a:lnTo>
                    <a:pt x="658320" y="350418"/>
                  </a:lnTo>
                  <a:lnTo>
                    <a:pt x="682751" y="323342"/>
                  </a:lnTo>
                  <a:lnTo>
                    <a:pt x="642794" y="334111"/>
                  </a:lnTo>
                  <a:lnTo>
                    <a:pt x="611123" y="342249"/>
                  </a:lnTo>
                  <a:lnTo>
                    <a:pt x="587740" y="347791"/>
                  </a:lnTo>
                  <a:lnTo>
                    <a:pt x="572643" y="350774"/>
                  </a:lnTo>
                  <a:lnTo>
                    <a:pt x="560958" y="306450"/>
                  </a:lnTo>
                  <a:lnTo>
                    <a:pt x="570357" y="305943"/>
                  </a:lnTo>
                  <a:lnTo>
                    <a:pt x="578738" y="304673"/>
                  </a:lnTo>
                  <a:lnTo>
                    <a:pt x="585977" y="302641"/>
                  </a:lnTo>
                  <a:lnTo>
                    <a:pt x="585977" y="50800"/>
                  </a:lnTo>
                  <a:lnTo>
                    <a:pt x="630301" y="50800"/>
                  </a:lnTo>
                  <a:lnTo>
                    <a:pt x="636349" y="38415"/>
                  </a:lnTo>
                  <a:lnTo>
                    <a:pt x="641731" y="25828"/>
                  </a:lnTo>
                  <a:lnTo>
                    <a:pt x="646445" y="13027"/>
                  </a:lnTo>
                  <a:lnTo>
                    <a:pt x="650494" y="0"/>
                  </a:lnTo>
                  <a:close/>
                </a:path>
                <a:path w="1465579" h="493395">
                  <a:moveTo>
                    <a:pt x="91186" y="0"/>
                  </a:moveTo>
                  <a:lnTo>
                    <a:pt x="133476" y="12319"/>
                  </a:lnTo>
                  <a:lnTo>
                    <a:pt x="132097" y="17724"/>
                  </a:lnTo>
                  <a:lnTo>
                    <a:pt x="129492" y="25939"/>
                  </a:lnTo>
                  <a:lnTo>
                    <a:pt x="125672" y="36964"/>
                  </a:lnTo>
                  <a:lnTo>
                    <a:pt x="120650" y="50800"/>
                  </a:lnTo>
                  <a:lnTo>
                    <a:pt x="164845" y="50800"/>
                  </a:lnTo>
                  <a:lnTo>
                    <a:pt x="164845" y="265175"/>
                  </a:lnTo>
                  <a:lnTo>
                    <a:pt x="168056" y="261129"/>
                  </a:lnTo>
                  <a:lnTo>
                    <a:pt x="171386" y="256047"/>
                  </a:lnTo>
                  <a:lnTo>
                    <a:pt x="174811" y="249941"/>
                  </a:lnTo>
                  <a:lnTo>
                    <a:pt x="178307" y="242824"/>
                  </a:lnTo>
                  <a:lnTo>
                    <a:pt x="196850" y="286512"/>
                  </a:lnTo>
                  <a:lnTo>
                    <a:pt x="191992" y="295612"/>
                  </a:lnTo>
                  <a:lnTo>
                    <a:pt x="185038" y="306736"/>
                  </a:lnTo>
                  <a:lnTo>
                    <a:pt x="175990" y="319909"/>
                  </a:lnTo>
                  <a:lnTo>
                    <a:pt x="164845" y="335153"/>
                  </a:lnTo>
                  <a:lnTo>
                    <a:pt x="164845" y="448183"/>
                  </a:lnTo>
                  <a:lnTo>
                    <a:pt x="147812" y="487227"/>
                  </a:lnTo>
                  <a:lnTo>
                    <a:pt x="111378" y="493013"/>
                  </a:lnTo>
                  <a:lnTo>
                    <a:pt x="106299" y="493013"/>
                  </a:lnTo>
                  <a:lnTo>
                    <a:pt x="98551" y="492760"/>
                  </a:lnTo>
                  <a:lnTo>
                    <a:pt x="88137" y="492125"/>
                  </a:lnTo>
                  <a:lnTo>
                    <a:pt x="74802" y="446278"/>
                  </a:lnTo>
                  <a:lnTo>
                    <a:pt x="82931" y="446659"/>
                  </a:lnTo>
                  <a:lnTo>
                    <a:pt x="90169" y="446786"/>
                  </a:lnTo>
                  <a:lnTo>
                    <a:pt x="96393" y="446786"/>
                  </a:lnTo>
                  <a:lnTo>
                    <a:pt x="108712" y="446786"/>
                  </a:lnTo>
                  <a:lnTo>
                    <a:pt x="116331" y="446024"/>
                  </a:lnTo>
                  <a:lnTo>
                    <a:pt x="119125" y="444373"/>
                  </a:lnTo>
                  <a:lnTo>
                    <a:pt x="122046" y="442722"/>
                  </a:lnTo>
                  <a:lnTo>
                    <a:pt x="123443" y="439674"/>
                  </a:lnTo>
                  <a:lnTo>
                    <a:pt x="123443" y="435102"/>
                  </a:lnTo>
                  <a:lnTo>
                    <a:pt x="123443" y="385444"/>
                  </a:lnTo>
                  <a:lnTo>
                    <a:pt x="99204" y="407975"/>
                  </a:lnTo>
                  <a:lnTo>
                    <a:pt x="75453" y="428339"/>
                  </a:lnTo>
                  <a:lnTo>
                    <a:pt x="52202" y="446559"/>
                  </a:lnTo>
                  <a:lnTo>
                    <a:pt x="29463" y="462661"/>
                  </a:lnTo>
                  <a:lnTo>
                    <a:pt x="0" y="426338"/>
                  </a:lnTo>
                  <a:lnTo>
                    <a:pt x="37290" y="401905"/>
                  </a:lnTo>
                  <a:lnTo>
                    <a:pt x="70294" y="376602"/>
                  </a:lnTo>
                  <a:lnTo>
                    <a:pt x="99012" y="350418"/>
                  </a:lnTo>
                  <a:lnTo>
                    <a:pt x="123443" y="323342"/>
                  </a:lnTo>
                  <a:lnTo>
                    <a:pt x="83486" y="334111"/>
                  </a:lnTo>
                  <a:lnTo>
                    <a:pt x="51815" y="342249"/>
                  </a:lnTo>
                  <a:lnTo>
                    <a:pt x="28432" y="347791"/>
                  </a:lnTo>
                  <a:lnTo>
                    <a:pt x="13334" y="350774"/>
                  </a:lnTo>
                  <a:lnTo>
                    <a:pt x="1650" y="306450"/>
                  </a:lnTo>
                  <a:lnTo>
                    <a:pt x="11049" y="305943"/>
                  </a:lnTo>
                  <a:lnTo>
                    <a:pt x="19431" y="304673"/>
                  </a:lnTo>
                  <a:lnTo>
                    <a:pt x="26669" y="302641"/>
                  </a:lnTo>
                  <a:lnTo>
                    <a:pt x="26669" y="50800"/>
                  </a:lnTo>
                  <a:lnTo>
                    <a:pt x="70993" y="50800"/>
                  </a:lnTo>
                  <a:lnTo>
                    <a:pt x="77041" y="38415"/>
                  </a:lnTo>
                  <a:lnTo>
                    <a:pt x="82422" y="25828"/>
                  </a:lnTo>
                  <a:lnTo>
                    <a:pt x="87137" y="13027"/>
                  </a:lnTo>
                  <a:lnTo>
                    <a:pt x="91186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807584" y="3384041"/>
            <a:ext cx="2196465" cy="520065"/>
            <a:chOff x="4807584" y="3384041"/>
            <a:chExt cx="2196465" cy="520065"/>
          </a:xfrm>
        </p:grpSpPr>
        <p:sp>
          <p:nvSpPr>
            <p:cNvPr id="40" name="object 40"/>
            <p:cNvSpPr/>
            <p:nvPr/>
          </p:nvSpPr>
          <p:spPr>
            <a:xfrm>
              <a:off x="4817490" y="3393947"/>
              <a:ext cx="2176145" cy="500380"/>
            </a:xfrm>
            <a:custGeom>
              <a:avLst/>
              <a:gdLst/>
              <a:ahLst/>
              <a:cxnLst/>
              <a:rect l="l" t="t" r="r" b="b"/>
              <a:pathLst>
                <a:path w="2176145" h="500379">
                  <a:moveTo>
                    <a:pt x="1585595" y="242824"/>
                  </a:moveTo>
                  <a:lnTo>
                    <a:pt x="1326769" y="242824"/>
                  </a:lnTo>
                  <a:lnTo>
                    <a:pt x="1326769" y="493775"/>
                  </a:lnTo>
                  <a:lnTo>
                    <a:pt x="1375918" y="493775"/>
                  </a:lnTo>
                  <a:lnTo>
                    <a:pt x="1375918" y="465327"/>
                  </a:lnTo>
                  <a:lnTo>
                    <a:pt x="1585595" y="465327"/>
                  </a:lnTo>
                  <a:lnTo>
                    <a:pt x="1585595" y="421131"/>
                  </a:lnTo>
                  <a:lnTo>
                    <a:pt x="1375918" y="421131"/>
                  </a:lnTo>
                  <a:lnTo>
                    <a:pt x="1375918" y="375157"/>
                  </a:lnTo>
                  <a:lnTo>
                    <a:pt x="1585595" y="375157"/>
                  </a:lnTo>
                  <a:lnTo>
                    <a:pt x="1585595" y="331469"/>
                  </a:lnTo>
                  <a:lnTo>
                    <a:pt x="1375918" y="331469"/>
                  </a:lnTo>
                  <a:lnTo>
                    <a:pt x="1375918" y="288670"/>
                  </a:lnTo>
                  <a:lnTo>
                    <a:pt x="1585595" y="288670"/>
                  </a:lnTo>
                  <a:lnTo>
                    <a:pt x="1585595" y="242824"/>
                  </a:lnTo>
                  <a:close/>
                </a:path>
                <a:path w="2176145" h="500379">
                  <a:moveTo>
                    <a:pt x="1585595" y="465327"/>
                  </a:moveTo>
                  <a:lnTo>
                    <a:pt x="1375918" y="465327"/>
                  </a:lnTo>
                  <a:lnTo>
                    <a:pt x="1537081" y="466470"/>
                  </a:lnTo>
                  <a:lnTo>
                    <a:pt x="1537081" y="493775"/>
                  </a:lnTo>
                  <a:lnTo>
                    <a:pt x="1585595" y="493775"/>
                  </a:lnTo>
                  <a:lnTo>
                    <a:pt x="1585595" y="465327"/>
                  </a:lnTo>
                  <a:close/>
                </a:path>
                <a:path w="2176145" h="500379">
                  <a:moveTo>
                    <a:pt x="1585595" y="375157"/>
                  </a:moveTo>
                  <a:lnTo>
                    <a:pt x="1537081" y="375157"/>
                  </a:lnTo>
                  <a:lnTo>
                    <a:pt x="1537081" y="421131"/>
                  </a:lnTo>
                  <a:lnTo>
                    <a:pt x="1585595" y="421131"/>
                  </a:lnTo>
                  <a:lnTo>
                    <a:pt x="1585595" y="375157"/>
                  </a:lnTo>
                  <a:close/>
                </a:path>
                <a:path w="2176145" h="500379">
                  <a:moveTo>
                    <a:pt x="1585595" y="288670"/>
                  </a:moveTo>
                  <a:lnTo>
                    <a:pt x="1537081" y="288670"/>
                  </a:lnTo>
                  <a:lnTo>
                    <a:pt x="1537081" y="331469"/>
                  </a:lnTo>
                  <a:lnTo>
                    <a:pt x="1585595" y="331469"/>
                  </a:lnTo>
                  <a:lnTo>
                    <a:pt x="1585595" y="288670"/>
                  </a:lnTo>
                  <a:close/>
                </a:path>
                <a:path w="2176145" h="500379">
                  <a:moveTo>
                    <a:pt x="724281" y="300989"/>
                  </a:moveTo>
                  <a:lnTo>
                    <a:pt x="579247" y="300989"/>
                  </a:lnTo>
                  <a:lnTo>
                    <a:pt x="579247" y="494791"/>
                  </a:lnTo>
                  <a:lnTo>
                    <a:pt x="628650" y="494791"/>
                  </a:lnTo>
                  <a:lnTo>
                    <a:pt x="628650" y="457962"/>
                  </a:lnTo>
                  <a:lnTo>
                    <a:pt x="724281" y="457962"/>
                  </a:lnTo>
                  <a:lnTo>
                    <a:pt x="724281" y="411479"/>
                  </a:lnTo>
                  <a:lnTo>
                    <a:pt x="628650" y="411479"/>
                  </a:lnTo>
                  <a:lnTo>
                    <a:pt x="628650" y="346837"/>
                  </a:lnTo>
                  <a:lnTo>
                    <a:pt x="724281" y="346837"/>
                  </a:lnTo>
                  <a:lnTo>
                    <a:pt x="724281" y="300989"/>
                  </a:lnTo>
                  <a:close/>
                </a:path>
                <a:path w="2176145" h="500379">
                  <a:moveTo>
                    <a:pt x="724281" y="457962"/>
                  </a:moveTo>
                  <a:lnTo>
                    <a:pt x="676783" y="457962"/>
                  </a:lnTo>
                  <a:lnTo>
                    <a:pt x="676783" y="483107"/>
                  </a:lnTo>
                  <a:lnTo>
                    <a:pt x="724281" y="483107"/>
                  </a:lnTo>
                  <a:lnTo>
                    <a:pt x="724281" y="457962"/>
                  </a:lnTo>
                  <a:close/>
                </a:path>
                <a:path w="2176145" h="500379">
                  <a:moveTo>
                    <a:pt x="724281" y="346837"/>
                  </a:moveTo>
                  <a:lnTo>
                    <a:pt x="676783" y="346837"/>
                  </a:lnTo>
                  <a:lnTo>
                    <a:pt x="676783" y="411479"/>
                  </a:lnTo>
                  <a:lnTo>
                    <a:pt x="724281" y="411479"/>
                  </a:lnTo>
                  <a:lnTo>
                    <a:pt x="724281" y="346837"/>
                  </a:lnTo>
                  <a:close/>
                </a:path>
                <a:path w="2176145" h="500379">
                  <a:moveTo>
                    <a:pt x="1027938" y="237616"/>
                  </a:moveTo>
                  <a:lnTo>
                    <a:pt x="779145" y="237616"/>
                  </a:lnTo>
                  <a:lnTo>
                    <a:pt x="779145" y="348488"/>
                  </a:lnTo>
                  <a:lnTo>
                    <a:pt x="776789" y="385796"/>
                  </a:lnTo>
                  <a:lnTo>
                    <a:pt x="769731" y="418639"/>
                  </a:lnTo>
                  <a:lnTo>
                    <a:pt x="757981" y="446982"/>
                  </a:lnTo>
                  <a:lnTo>
                    <a:pt x="741553" y="470788"/>
                  </a:lnTo>
                  <a:lnTo>
                    <a:pt x="781938" y="499999"/>
                  </a:lnTo>
                  <a:lnTo>
                    <a:pt x="795914" y="481544"/>
                  </a:lnTo>
                  <a:lnTo>
                    <a:pt x="807354" y="460279"/>
                  </a:lnTo>
                  <a:lnTo>
                    <a:pt x="816246" y="436205"/>
                  </a:lnTo>
                  <a:lnTo>
                    <a:pt x="822579" y="409320"/>
                  </a:lnTo>
                  <a:lnTo>
                    <a:pt x="1027938" y="409320"/>
                  </a:lnTo>
                  <a:lnTo>
                    <a:pt x="1027938" y="370839"/>
                  </a:lnTo>
                  <a:lnTo>
                    <a:pt x="826135" y="370839"/>
                  </a:lnTo>
                  <a:lnTo>
                    <a:pt x="826635" y="366722"/>
                  </a:lnTo>
                  <a:lnTo>
                    <a:pt x="826992" y="360664"/>
                  </a:lnTo>
                  <a:lnTo>
                    <a:pt x="827206" y="352677"/>
                  </a:lnTo>
                  <a:lnTo>
                    <a:pt x="827278" y="342772"/>
                  </a:lnTo>
                  <a:lnTo>
                    <a:pt x="1027938" y="342772"/>
                  </a:lnTo>
                  <a:lnTo>
                    <a:pt x="1027938" y="304164"/>
                  </a:lnTo>
                  <a:lnTo>
                    <a:pt x="827786" y="304164"/>
                  </a:lnTo>
                  <a:lnTo>
                    <a:pt x="827786" y="278002"/>
                  </a:lnTo>
                  <a:lnTo>
                    <a:pt x="1027938" y="278002"/>
                  </a:lnTo>
                  <a:lnTo>
                    <a:pt x="1027938" y="237616"/>
                  </a:lnTo>
                  <a:close/>
                </a:path>
                <a:path w="2176145" h="500379">
                  <a:moveTo>
                    <a:pt x="1027938" y="409320"/>
                  </a:moveTo>
                  <a:lnTo>
                    <a:pt x="978788" y="409320"/>
                  </a:lnTo>
                  <a:lnTo>
                    <a:pt x="978788" y="445262"/>
                  </a:lnTo>
                  <a:lnTo>
                    <a:pt x="975106" y="449199"/>
                  </a:lnTo>
                  <a:lnTo>
                    <a:pt x="923417" y="449199"/>
                  </a:lnTo>
                  <a:lnTo>
                    <a:pt x="940054" y="494791"/>
                  </a:lnTo>
                  <a:lnTo>
                    <a:pt x="948908" y="495292"/>
                  </a:lnTo>
                  <a:lnTo>
                    <a:pt x="956976" y="495649"/>
                  </a:lnTo>
                  <a:lnTo>
                    <a:pt x="964235" y="495863"/>
                  </a:lnTo>
                  <a:lnTo>
                    <a:pt x="970661" y="495934"/>
                  </a:lnTo>
                  <a:lnTo>
                    <a:pt x="995737" y="492960"/>
                  </a:lnTo>
                  <a:lnTo>
                    <a:pt x="1013634" y="484044"/>
                  </a:lnTo>
                  <a:lnTo>
                    <a:pt x="1024364" y="469199"/>
                  </a:lnTo>
                  <a:lnTo>
                    <a:pt x="1027938" y="448437"/>
                  </a:lnTo>
                  <a:lnTo>
                    <a:pt x="1027938" y="409320"/>
                  </a:lnTo>
                  <a:close/>
                </a:path>
                <a:path w="2176145" h="500379">
                  <a:moveTo>
                    <a:pt x="1027938" y="342772"/>
                  </a:moveTo>
                  <a:lnTo>
                    <a:pt x="978788" y="342772"/>
                  </a:lnTo>
                  <a:lnTo>
                    <a:pt x="978788" y="370839"/>
                  </a:lnTo>
                  <a:lnTo>
                    <a:pt x="1027938" y="370839"/>
                  </a:lnTo>
                  <a:lnTo>
                    <a:pt x="1027938" y="342772"/>
                  </a:lnTo>
                  <a:close/>
                </a:path>
                <a:path w="2176145" h="500379">
                  <a:moveTo>
                    <a:pt x="1027938" y="278002"/>
                  </a:moveTo>
                  <a:lnTo>
                    <a:pt x="978788" y="278002"/>
                  </a:lnTo>
                  <a:lnTo>
                    <a:pt x="978788" y="304164"/>
                  </a:lnTo>
                  <a:lnTo>
                    <a:pt x="1027938" y="304164"/>
                  </a:lnTo>
                  <a:lnTo>
                    <a:pt x="1027938" y="278002"/>
                  </a:lnTo>
                  <a:close/>
                </a:path>
                <a:path w="2176145" h="500379">
                  <a:moveTo>
                    <a:pt x="448198" y="416687"/>
                  </a:moveTo>
                  <a:lnTo>
                    <a:pt x="384301" y="416687"/>
                  </a:lnTo>
                  <a:lnTo>
                    <a:pt x="403395" y="439878"/>
                  </a:lnTo>
                  <a:lnTo>
                    <a:pt x="424656" y="461057"/>
                  </a:lnTo>
                  <a:lnTo>
                    <a:pt x="448059" y="480212"/>
                  </a:lnTo>
                  <a:lnTo>
                    <a:pt x="473583" y="497331"/>
                  </a:lnTo>
                  <a:lnTo>
                    <a:pt x="502285" y="457453"/>
                  </a:lnTo>
                  <a:lnTo>
                    <a:pt x="472997" y="437022"/>
                  </a:lnTo>
                  <a:lnTo>
                    <a:pt x="448198" y="416687"/>
                  </a:lnTo>
                  <a:close/>
                </a:path>
                <a:path w="2176145" h="500379">
                  <a:moveTo>
                    <a:pt x="359663" y="240029"/>
                  </a:moveTo>
                  <a:lnTo>
                    <a:pt x="316611" y="259969"/>
                  </a:lnTo>
                  <a:lnTo>
                    <a:pt x="324302" y="291016"/>
                  </a:lnTo>
                  <a:lnTo>
                    <a:pt x="333279" y="320325"/>
                  </a:lnTo>
                  <a:lnTo>
                    <a:pt x="343542" y="347872"/>
                  </a:lnTo>
                  <a:lnTo>
                    <a:pt x="355092" y="373633"/>
                  </a:lnTo>
                  <a:lnTo>
                    <a:pt x="337633" y="394088"/>
                  </a:lnTo>
                  <a:lnTo>
                    <a:pt x="315340" y="414877"/>
                  </a:lnTo>
                  <a:lnTo>
                    <a:pt x="288190" y="435998"/>
                  </a:lnTo>
                  <a:lnTo>
                    <a:pt x="256159" y="457453"/>
                  </a:lnTo>
                  <a:lnTo>
                    <a:pt x="285750" y="496696"/>
                  </a:lnTo>
                  <a:lnTo>
                    <a:pt x="313614" y="478909"/>
                  </a:lnTo>
                  <a:lnTo>
                    <a:pt x="339312" y="459644"/>
                  </a:lnTo>
                  <a:lnTo>
                    <a:pt x="362866" y="438904"/>
                  </a:lnTo>
                  <a:lnTo>
                    <a:pt x="384301" y="416687"/>
                  </a:lnTo>
                  <a:lnTo>
                    <a:pt x="448198" y="416687"/>
                  </a:lnTo>
                  <a:lnTo>
                    <a:pt x="427900" y="396446"/>
                  </a:lnTo>
                  <a:lnTo>
                    <a:pt x="412114" y="376300"/>
                  </a:lnTo>
                  <a:lnTo>
                    <a:pt x="428208" y="340578"/>
                  </a:lnTo>
                  <a:lnTo>
                    <a:pt x="434054" y="321690"/>
                  </a:lnTo>
                  <a:lnTo>
                    <a:pt x="383159" y="321690"/>
                  </a:lnTo>
                  <a:lnTo>
                    <a:pt x="377112" y="305431"/>
                  </a:lnTo>
                  <a:lnTo>
                    <a:pt x="371173" y="286384"/>
                  </a:lnTo>
                  <a:lnTo>
                    <a:pt x="365353" y="264576"/>
                  </a:lnTo>
                  <a:lnTo>
                    <a:pt x="359663" y="240029"/>
                  </a:lnTo>
                  <a:close/>
                </a:path>
                <a:path w="2176145" h="500379">
                  <a:moveTo>
                    <a:pt x="124587" y="447294"/>
                  </a:moveTo>
                  <a:lnTo>
                    <a:pt x="139319" y="494283"/>
                  </a:lnTo>
                  <a:lnTo>
                    <a:pt x="166062" y="494617"/>
                  </a:lnTo>
                  <a:lnTo>
                    <a:pt x="187626" y="493712"/>
                  </a:lnTo>
                  <a:lnTo>
                    <a:pt x="229933" y="478186"/>
                  </a:lnTo>
                  <a:lnTo>
                    <a:pt x="243905" y="448182"/>
                  </a:lnTo>
                  <a:lnTo>
                    <a:pt x="152654" y="448182"/>
                  </a:lnTo>
                  <a:lnTo>
                    <a:pt x="145482" y="448115"/>
                  </a:lnTo>
                  <a:lnTo>
                    <a:pt x="138430" y="447928"/>
                  </a:lnTo>
                  <a:lnTo>
                    <a:pt x="131472" y="447647"/>
                  </a:lnTo>
                  <a:lnTo>
                    <a:pt x="124587" y="447294"/>
                  </a:lnTo>
                  <a:close/>
                </a:path>
                <a:path w="2176145" h="500379">
                  <a:moveTo>
                    <a:pt x="257532" y="219328"/>
                  </a:moveTo>
                  <a:lnTo>
                    <a:pt x="209804" y="219328"/>
                  </a:lnTo>
                  <a:lnTo>
                    <a:pt x="209319" y="245840"/>
                  </a:lnTo>
                  <a:lnTo>
                    <a:pt x="209229" y="249565"/>
                  </a:lnTo>
                  <a:lnTo>
                    <a:pt x="206750" y="313519"/>
                  </a:lnTo>
                  <a:lnTo>
                    <a:pt x="202580" y="383962"/>
                  </a:lnTo>
                  <a:lnTo>
                    <a:pt x="199151" y="425543"/>
                  </a:lnTo>
                  <a:lnTo>
                    <a:pt x="166681" y="447944"/>
                  </a:lnTo>
                  <a:lnTo>
                    <a:pt x="152654" y="448182"/>
                  </a:lnTo>
                  <a:lnTo>
                    <a:pt x="243905" y="448182"/>
                  </a:lnTo>
                  <a:lnTo>
                    <a:pt x="249543" y="404272"/>
                  </a:lnTo>
                  <a:lnTo>
                    <a:pt x="254756" y="325338"/>
                  </a:lnTo>
                  <a:lnTo>
                    <a:pt x="256460" y="278955"/>
                  </a:lnTo>
                  <a:lnTo>
                    <a:pt x="257427" y="231009"/>
                  </a:lnTo>
                  <a:lnTo>
                    <a:pt x="257532" y="219328"/>
                  </a:lnTo>
                  <a:close/>
                </a:path>
                <a:path w="2176145" h="500379">
                  <a:moveTo>
                    <a:pt x="176784" y="281813"/>
                  </a:moveTo>
                  <a:lnTo>
                    <a:pt x="44831" y="281813"/>
                  </a:lnTo>
                  <a:lnTo>
                    <a:pt x="44831" y="417321"/>
                  </a:lnTo>
                  <a:lnTo>
                    <a:pt x="176784" y="417321"/>
                  </a:lnTo>
                  <a:lnTo>
                    <a:pt x="176784" y="374141"/>
                  </a:lnTo>
                  <a:lnTo>
                    <a:pt x="89281" y="374141"/>
                  </a:lnTo>
                  <a:lnTo>
                    <a:pt x="89281" y="301497"/>
                  </a:lnTo>
                  <a:lnTo>
                    <a:pt x="176784" y="301497"/>
                  </a:lnTo>
                  <a:lnTo>
                    <a:pt x="176784" y="281813"/>
                  </a:lnTo>
                  <a:close/>
                </a:path>
                <a:path w="2176145" h="500379">
                  <a:moveTo>
                    <a:pt x="176784" y="301497"/>
                  </a:moveTo>
                  <a:lnTo>
                    <a:pt x="131953" y="301497"/>
                  </a:lnTo>
                  <a:lnTo>
                    <a:pt x="131953" y="374141"/>
                  </a:lnTo>
                  <a:lnTo>
                    <a:pt x="176784" y="374141"/>
                  </a:lnTo>
                  <a:lnTo>
                    <a:pt x="176784" y="301497"/>
                  </a:lnTo>
                  <a:close/>
                </a:path>
                <a:path w="2176145" h="500379">
                  <a:moveTo>
                    <a:pt x="462407" y="132461"/>
                  </a:moveTo>
                  <a:lnTo>
                    <a:pt x="415417" y="132461"/>
                  </a:lnTo>
                  <a:lnTo>
                    <a:pt x="410626" y="193853"/>
                  </a:lnTo>
                  <a:lnTo>
                    <a:pt x="403669" y="245840"/>
                  </a:lnTo>
                  <a:lnTo>
                    <a:pt x="394521" y="288444"/>
                  </a:lnTo>
                  <a:lnTo>
                    <a:pt x="383159" y="321690"/>
                  </a:lnTo>
                  <a:lnTo>
                    <a:pt x="434054" y="321690"/>
                  </a:lnTo>
                  <a:lnTo>
                    <a:pt x="441284" y="298333"/>
                  </a:lnTo>
                  <a:lnTo>
                    <a:pt x="451347" y="249529"/>
                  </a:lnTo>
                  <a:lnTo>
                    <a:pt x="458383" y="194274"/>
                  </a:lnTo>
                  <a:lnTo>
                    <a:pt x="462407" y="132461"/>
                  </a:lnTo>
                  <a:close/>
                </a:path>
                <a:path w="2176145" h="500379">
                  <a:moveTo>
                    <a:pt x="72136" y="135381"/>
                  </a:moveTo>
                  <a:lnTo>
                    <a:pt x="56132" y="174200"/>
                  </a:lnTo>
                  <a:lnTo>
                    <a:pt x="38782" y="208565"/>
                  </a:lnTo>
                  <a:lnTo>
                    <a:pt x="20075" y="238502"/>
                  </a:lnTo>
                  <a:lnTo>
                    <a:pt x="0" y="264032"/>
                  </a:lnTo>
                  <a:lnTo>
                    <a:pt x="27939" y="300354"/>
                  </a:lnTo>
                  <a:lnTo>
                    <a:pt x="34289" y="294513"/>
                  </a:lnTo>
                  <a:lnTo>
                    <a:pt x="39878" y="288416"/>
                  </a:lnTo>
                  <a:lnTo>
                    <a:pt x="44831" y="281813"/>
                  </a:lnTo>
                  <a:lnTo>
                    <a:pt x="176784" y="281813"/>
                  </a:lnTo>
                  <a:lnTo>
                    <a:pt x="176784" y="258318"/>
                  </a:lnTo>
                  <a:lnTo>
                    <a:pt x="60960" y="258318"/>
                  </a:lnTo>
                  <a:lnTo>
                    <a:pt x="67175" y="249529"/>
                  </a:lnTo>
                  <a:lnTo>
                    <a:pt x="73294" y="240029"/>
                  </a:lnTo>
                  <a:lnTo>
                    <a:pt x="79176" y="230046"/>
                  </a:lnTo>
                  <a:lnTo>
                    <a:pt x="84962" y="219328"/>
                  </a:lnTo>
                  <a:lnTo>
                    <a:pt x="257532" y="219328"/>
                  </a:lnTo>
                  <a:lnTo>
                    <a:pt x="257810" y="174498"/>
                  </a:lnTo>
                  <a:lnTo>
                    <a:pt x="106299" y="174498"/>
                  </a:lnTo>
                  <a:lnTo>
                    <a:pt x="109347" y="168528"/>
                  </a:lnTo>
                  <a:lnTo>
                    <a:pt x="112141" y="161162"/>
                  </a:lnTo>
                  <a:lnTo>
                    <a:pt x="114681" y="152653"/>
                  </a:lnTo>
                  <a:lnTo>
                    <a:pt x="72136" y="135381"/>
                  </a:lnTo>
                  <a:close/>
                </a:path>
                <a:path w="2176145" h="500379">
                  <a:moveTo>
                    <a:pt x="341630" y="4317"/>
                  </a:moveTo>
                  <a:lnTo>
                    <a:pt x="330368" y="61755"/>
                  </a:lnTo>
                  <a:lnTo>
                    <a:pt x="314880" y="116538"/>
                  </a:lnTo>
                  <a:lnTo>
                    <a:pt x="295177" y="168677"/>
                  </a:lnTo>
                  <a:lnTo>
                    <a:pt x="271272" y="218185"/>
                  </a:lnTo>
                  <a:lnTo>
                    <a:pt x="306450" y="254507"/>
                  </a:lnTo>
                  <a:lnTo>
                    <a:pt x="319740" y="231009"/>
                  </a:lnTo>
                  <a:lnTo>
                    <a:pt x="333136" y="202818"/>
                  </a:lnTo>
                  <a:lnTo>
                    <a:pt x="346652" y="169961"/>
                  </a:lnTo>
                  <a:lnTo>
                    <a:pt x="360299" y="132461"/>
                  </a:lnTo>
                  <a:lnTo>
                    <a:pt x="493268" y="132461"/>
                  </a:lnTo>
                  <a:lnTo>
                    <a:pt x="493268" y="87884"/>
                  </a:lnTo>
                  <a:lnTo>
                    <a:pt x="373125" y="87884"/>
                  </a:lnTo>
                  <a:lnTo>
                    <a:pt x="377440" y="72334"/>
                  </a:lnTo>
                  <a:lnTo>
                    <a:pt x="381635" y="54832"/>
                  </a:lnTo>
                  <a:lnTo>
                    <a:pt x="385734" y="35377"/>
                  </a:lnTo>
                  <a:lnTo>
                    <a:pt x="389763" y="13969"/>
                  </a:lnTo>
                  <a:lnTo>
                    <a:pt x="341630" y="4317"/>
                  </a:lnTo>
                  <a:close/>
                </a:path>
                <a:path w="2176145" h="500379">
                  <a:moveTo>
                    <a:pt x="219837" y="7365"/>
                  </a:moveTo>
                  <a:lnTo>
                    <a:pt x="169925" y="7365"/>
                  </a:lnTo>
                  <a:lnTo>
                    <a:pt x="169925" y="143637"/>
                  </a:lnTo>
                  <a:lnTo>
                    <a:pt x="219837" y="143637"/>
                  </a:lnTo>
                  <a:lnTo>
                    <a:pt x="219837" y="104012"/>
                  </a:lnTo>
                  <a:lnTo>
                    <a:pt x="291973" y="104012"/>
                  </a:lnTo>
                  <a:lnTo>
                    <a:pt x="291973" y="57657"/>
                  </a:lnTo>
                  <a:lnTo>
                    <a:pt x="219837" y="57657"/>
                  </a:lnTo>
                  <a:lnTo>
                    <a:pt x="219837" y="7365"/>
                  </a:lnTo>
                  <a:close/>
                </a:path>
                <a:path w="2176145" h="500379">
                  <a:moveTo>
                    <a:pt x="129159" y="7365"/>
                  </a:moveTo>
                  <a:lnTo>
                    <a:pt x="80645" y="7365"/>
                  </a:lnTo>
                  <a:lnTo>
                    <a:pt x="80645" y="57657"/>
                  </a:lnTo>
                  <a:lnTo>
                    <a:pt x="6096" y="57657"/>
                  </a:lnTo>
                  <a:lnTo>
                    <a:pt x="6096" y="104012"/>
                  </a:lnTo>
                  <a:lnTo>
                    <a:pt x="80645" y="104012"/>
                  </a:lnTo>
                  <a:lnTo>
                    <a:pt x="80645" y="128650"/>
                  </a:lnTo>
                  <a:lnTo>
                    <a:pt x="129159" y="128650"/>
                  </a:lnTo>
                  <a:lnTo>
                    <a:pt x="129159" y="7365"/>
                  </a:lnTo>
                  <a:close/>
                </a:path>
                <a:path w="2176145" h="500379">
                  <a:moveTo>
                    <a:pt x="724281" y="218185"/>
                  </a:moveTo>
                  <a:lnTo>
                    <a:pt x="579247" y="218185"/>
                  </a:lnTo>
                  <a:lnTo>
                    <a:pt x="579247" y="265175"/>
                  </a:lnTo>
                  <a:lnTo>
                    <a:pt x="724281" y="265175"/>
                  </a:lnTo>
                  <a:lnTo>
                    <a:pt x="724281" y="218185"/>
                  </a:lnTo>
                  <a:close/>
                </a:path>
                <a:path w="2176145" h="500379">
                  <a:moveTo>
                    <a:pt x="724281" y="136016"/>
                  </a:moveTo>
                  <a:lnTo>
                    <a:pt x="579247" y="136016"/>
                  </a:lnTo>
                  <a:lnTo>
                    <a:pt x="579247" y="182372"/>
                  </a:lnTo>
                  <a:lnTo>
                    <a:pt x="724281" y="182372"/>
                  </a:lnTo>
                  <a:lnTo>
                    <a:pt x="724281" y="136016"/>
                  </a:lnTo>
                  <a:close/>
                </a:path>
                <a:path w="2176145" h="500379">
                  <a:moveTo>
                    <a:pt x="2114069" y="413131"/>
                  </a:moveTo>
                  <a:lnTo>
                    <a:pt x="2051050" y="413131"/>
                  </a:lnTo>
                  <a:lnTo>
                    <a:pt x="2070740" y="436252"/>
                  </a:lnTo>
                  <a:lnTo>
                    <a:pt x="2093288" y="458041"/>
                  </a:lnTo>
                  <a:lnTo>
                    <a:pt x="2118504" y="478353"/>
                  </a:lnTo>
                  <a:lnTo>
                    <a:pt x="2146554" y="497331"/>
                  </a:lnTo>
                  <a:lnTo>
                    <a:pt x="2176144" y="458469"/>
                  </a:lnTo>
                  <a:lnTo>
                    <a:pt x="2146978" y="440058"/>
                  </a:lnTo>
                  <a:lnTo>
                    <a:pt x="2121217" y="420052"/>
                  </a:lnTo>
                  <a:lnTo>
                    <a:pt x="2114069" y="413131"/>
                  </a:lnTo>
                  <a:close/>
                </a:path>
                <a:path w="2176145" h="500379">
                  <a:moveTo>
                    <a:pt x="2029206" y="240029"/>
                  </a:moveTo>
                  <a:lnTo>
                    <a:pt x="1986026" y="259969"/>
                  </a:lnTo>
                  <a:lnTo>
                    <a:pt x="1994745" y="295874"/>
                  </a:lnTo>
                  <a:lnTo>
                    <a:pt x="2003964" y="326612"/>
                  </a:lnTo>
                  <a:lnTo>
                    <a:pt x="2013708" y="352159"/>
                  </a:lnTo>
                  <a:lnTo>
                    <a:pt x="2023999" y="372490"/>
                  </a:lnTo>
                  <a:lnTo>
                    <a:pt x="2001500" y="396087"/>
                  </a:lnTo>
                  <a:lnTo>
                    <a:pt x="1974405" y="418290"/>
                  </a:lnTo>
                  <a:lnTo>
                    <a:pt x="1942738" y="439088"/>
                  </a:lnTo>
                  <a:lnTo>
                    <a:pt x="1906524" y="458469"/>
                  </a:lnTo>
                  <a:lnTo>
                    <a:pt x="1940687" y="495426"/>
                  </a:lnTo>
                  <a:lnTo>
                    <a:pt x="1971950" y="477656"/>
                  </a:lnTo>
                  <a:lnTo>
                    <a:pt x="2000832" y="457993"/>
                  </a:lnTo>
                  <a:lnTo>
                    <a:pt x="2027144" y="436544"/>
                  </a:lnTo>
                  <a:lnTo>
                    <a:pt x="2051050" y="413131"/>
                  </a:lnTo>
                  <a:lnTo>
                    <a:pt x="2114069" y="413131"/>
                  </a:lnTo>
                  <a:lnTo>
                    <a:pt x="2098885" y="398426"/>
                  </a:lnTo>
                  <a:lnTo>
                    <a:pt x="2080006" y="375157"/>
                  </a:lnTo>
                  <a:lnTo>
                    <a:pt x="2098189" y="340166"/>
                  </a:lnTo>
                  <a:lnTo>
                    <a:pt x="2103186" y="326008"/>
                  </a:lnTo>
                  <a:lnTo>
                    <a:pt x="2053716" y="326008"/>
                  </a:lnTo>
                  <a:lnTo>
                    <a:pt x="2046172" y="307431"/>
                  </a:lnTo>
                  <a:lnTo>
                    <a:pt x="2039556" y="286924"/>
                  </a:lnTo>
                  <a:lnTo>
                    <a:pt x="2033893" y="264465"/>
                  </a:lnTo>
                  <a:lnTo>
                    <a:pt x="2029206" y="240029"/>
                  </a:lnTo>
                  <a:close/>
                </a:path>
                <a:path w="2176145" h="500379">
                  <a:moveTo>
                    <a:pt x="1739900" y="445134"/>
                  </a:moveTo>
                  <a:lnTo>
                    <a:pt x="1754378" y="493775"/>
                  </a:lnTo>
                  <a:lnTo>
                    <a:pt x="1763668" y="494109"/>
                  </a:lnTo>
                  <a:lnTo>
                    <a:pt x="1780345" y="494490"/>
                  </a:lnTo>
                  <a:lnTo>
                    <a:pt x="1787779" y="494538"/>
                  </a:lnTo>
                  <a:lnTo>
                    <a:pt x="1805967" y="493726"/>
                  </a:lnTo>
                  <a:lnTo>
                    <a:pt x="1845056" y="474094"/>
                  </a:lnTo>
                  <a:lnTo>
                    <a:pt x="1851636" y="446785"/>
                  </a:lnTo>
                  <a:lnTo>
                    <a:pt x="1778762" y="446785"/>
                  </a:lnTo>
                  <a:lnTo>
                    <a:pt x="1770903" y="446688"/>
                  </a:lnTo>
                  <a:lnTo>
                    <a:pt x="1761807" y="446389"/>
                  </a:lnTo>
                  <a:lnTo>
                    <a:pt x="1751472" y="445875"/>
                  </a:lnTo>
                  <a:lnTo>
                    <a:pt x="1739900" y="445134"/>
                  </a:lnTo>
                  <a:close/>
                </a:path>
                <a:path w="2176145" h="500379">
                  <a:moveTo>
                    <a:pt x="1851914" y="388619"/>
                  </a:moveTo>
                  <a:lnTo>
                    <a:pt x="1804415" y="388619"/>
                  </a:lnTo>
                  <a:lnTo>
                    <a:pt x="1804415" y="435609"/>
                  </a:lnTo>
                  <a:lnTo>
                    <a:pt x="1802818" y="440463"/>
                  </a:lnTo>
                  <a:lnTo>
                    <a:pt x="1798018" y="443960"/>
                  </a:lnTo>
                  <a:lnTo>
                    <a:pt x="1790003" y="446075"/>
                  </a:lnTo>
                  <a:lnTo>
                    <a:pt x="1778762" y="446785"/>
                  </a:lnTo>
                  <a:lnTo>
                    <a:pt x="1851636" y="446785"/>
                  </a:lnTo>
                  <a:lnTo>
                    <a:pt x="1851813" y="443960"/>
                  </a:lnTo>
                  <a:lnTo>
                    <a:pt x="1851914" y="388619"/>
                  </a:lnTo>
                  <a:close/>
                </a:path>
                <a:path w="2176145" h="500379">
                  <a:moveTo>
                    <a:pt x="1920693" y="271652"/>
                  </a:moveTo>
                  <a:lnTo>
                    <a:pt x="1856359" y="271652"/>
                  </a:lnTo>
                  <a:lnTo>
                    <a:pt x="1844474" y="280967"/>
                  </a:lnTo>
                  <a:lnTo>
                    <a:pt x="1831863" y="290449"/>
                  </a:lnTo>
                  <a:lnTo>
                    <a:pt x="1818514" y="300120"/>
                  </a:lnTo>
                  <a:lnTo>
                    <a:pt x="1804415" y="310006"/>
                  </a:lnTo>
                  <a:lnTo>
                    <a:pt x="1804415" y="343788"/>
                  </a:lnTo>
                  <a:lnTo>
                    <a:pt x="1775531" y="347599"/>
                  </a:lnTo>
                  <a:lnTo>
                    <a:pt x="1745646" y="350837"/>
                  </a:lnTo>
                  <a:lnTo>
                    <a:pt x="1714761" y="353504"/>
                  </a:lnTo>
                  <a:lnTo>
                    <a:pt x="1682877" y="355600"/>
                  </a:lnTo>
                  <a:lnTo>
                    <a:pt x="1691893" y="401446"/>
                  </a:lnTo>
                  <a:lnTo>
                    <a:pt x="1711707" y="399799"/>
                  </a:lnTo>
                  <a:lnTo>
                    <a:pt x="1737058" y="397128"/>
                  </a:lnTo>
                  <a:lnTo>
                    <a:pt x="1767957" y="393410"/>
                  </a:lnTo>
                  <a:lnTo>
                    <a:pt x="1804415" y="388619"/>
                  </a:lnTo>
                  <a:lnTo>
                    <a:pt x="1851914" y="388619"/>
                  </a:lnTo>
                  <a:lnTo>
                    <a:pt x="1851914" y="380364"/>
                  </a:lnTo>
                  <a:lnTo>
                    <a:pt x="1914032" y="370744"/>
                  </a:lnTo>
                  <a:lnTo>
                    <a:pt x="1935978" y="367006"/>
                  </a:lnTo>
                  <a:lnTo>
                    <a:pt x="1951863" y="363981"/>
                  </a:lnTo>
                  <a:lnTo>
                    <a:pt x="1951560" y="336676"/>
                  </a:lnTo>
                  <a:lnTo>
                    <a:pt x="1851914" y="336676"/>
                  </a:lnTo>
                  <a:lnTo>
                    <a:pt x="1851914" y="328802"/>
                  </a:lnTo>
                  <a:lnTo>
                    <a:pt x="1872178" y="312848"/>
                  </a:lnTo>
                  <a:lnTo>
                    <a:pt x="1890771" y="297674"/>
                  </a:lnTo>
                  <a:lnTo>
                    <a:pt x="1907420" y="283511"/>
                  </a:lnTo>
                  <a:lnTo>
                    <a:pt x="1920693" y="271652"/>
                  </a:lnTo>
                  <a:close/>
                </a:path>
                <a:path w="2176145" h="500379">
                  <a:moveTo>
                    <a:pt x="1951355" y="318134"/>
                  </a:moveTo>
                  <a:lnTo>
                    <a:pt x="1928012" y="323211"/>
                  </a:lnTo>
                  <a:lnTo>
                    <a:pt x="1903682" y="327977"/>
                  </a:lnTo>
                  <a:lnTo>
                    <a:pt x="1878328" y="332458"/>
                  </a:lnTo>
                  <a:lnTo>
                    <a:pt x="1851914" y="336676"/>
                  </a:lnTo>
                  <a:lnTo>
                    <a:pt x="1951560" y="336676"/>
                  </a:lnTo>
                  <a:lnTo>
                    <a:pt x="1951355" y="318134"/>
                  </a:lnTo>
                  <a:close/>
                </a:path>
                <a:path w="2176145" h="500379">
                  <a:moveTo>
                    <a:pt x="2137029" y="131317"/>
                  </a:moveTo>
                  <a:lnTo>
                    <a:pt x="2090674" y="131317"/>
                  </a:lnTo>
                  <a:lnTo>
                    <a:pt x="2086881" y="189206"/>
                  </a:lnTo>
                  <a:lnTo>
                    <a:pt x="2079482" y="240950"/>
                  </a:lnTo>
                  <a:lnTo>
                    <a:pt x="2068439" y="286551"/>
                  </a:lnTo>
                  <a:lnTo>
                    <a:pt x="2053716" y="326008"/>
                  </a:lnTo>
                  <a:lnTo>
                    <a:pt x="2103186" y="326008"/>
                  </a:lnTo>
                  <a:lnTo>
                    <a:pt x="2112971" y="298287"/>
                  </a:lnTo>
                  <a:lnTo>
                    <a:pt x="2124363" y="249519"/>
                  </a:lnTo>
                  <a:lnTo>
                    <a:pt x="2132378" y="193862"/>
                  </a:lnTo>
                  <a:lnTo>
                    <a:pt x="2137029" y="131317"/>
                  </a:lnTo>
                  <a:close/>
                </a:path>
                <a:path w="2176145" h="500379">
                  <a:moveTo>
                    <a:pt x="1869693" y="185165"/>
                  </a:moveTo>
                  <a:lnTo>
                    <a:pt x="1807717" y="185165"/>
                  </a:lnTo>
                  <a:lnTo>
                    <a:pt x="1777285" y="210575"/>
                  </a:lnTo>
                  <a:lnTo>
                    <a:pt x="1745614" y="233283"/>
                  </a:lnTo>
                  <a:lnTo>
                    <a:pt x="1712706" y="253299"/>
                  </a:lnTo>
                  <a:lnTo>
                    <a:pt x="1678559" y="270637"/>
                  </a:lnTo>
                  <a:lnTo>
                    <a:pt x="1704213" y="308609"/>
                  </a:lnTo>
                  <a:lnTo>
                    <a:pt x="1724735" y="297674"/>
                  </a:lnTo>
                  <a:lnTo>
                    <a:pt x="1742090" y="287893"/>
                  </a:lnTo>
                  <a:lnTo>
                    <a:pt x="1756255" y="279231"/>
                  </a:lnTo>
                  <a:lnTo>
                    <a:pt x="1767205" y="271652"/>
                  </a:lnTo>
                  <a:lnTo>
                    <a:pt x="1920693" y="271652"/>
                  </a:lnTo>
                  <a:lnTo>
                    <a:pt x="1922399" y="270128"/>
                  </a:lnTo>
                  <a:lnTo>
                    <a:pt x="1922399" y="228345"/>
                  </a:lnTo>
                  <a:lnTo>
                    <a:pt x="1824863" y="228345"/>
                  </a:lnTo>
                  <a:lnTo>
                    <a:pt x="1839583" y="215080"/>
                  </a:lnTo>
                  <a:lnTo>
                    <a:pt x="1851945" y="203469"/>
                  </a:lnTo>
                  <a:lnTo>
                    <a:pt x="1861974" y="193502"/>
                  </a:lnTo>
                  <a:lnTo>
                    <a:pt x="1869693" y="185165"/>
                  </a:lnTo>
                  <a:close/>
                </a:path>
                <a:path w="2176145" h="500379">
                  <a:moveTo>
                    <a:pt x="2009520" y="2159"/>
                  </a:moveTo>
                  <a:lnTo>
                    <a:pt x="2002113" y="53257"/>
                  </a:lnTo>
                  <a:lnTo>
                    <a:pt x="1991316" y="101698"/>
                  </a:lnTo>
                  <a:lnTo>
                    <a:pt x="1977123" y="147475"/>
                  </a:lnTo>
                  <a:lnTo>
                    <a:pt x="1959529" y="190582"/>
                  </a:lnTo>
                  <a:lnTo>
                    <a:pt x="1938528" y="231012"/>
                  </a:lnTo>
                  <a:lnTo>
                    <a:pt x="1969897" y="268477"/>
                  </a:lnTo>
                  <a:lnTo>
                    <a:pt x="1988262" y="235188"/>
                  </a:lnTo>
                  <a:lnTo>
                    <a:pt x="2004520" y="201231"/>
                  </a:lnTo>
                  <a:lnTo>
                    <a:pt x="2018706" y="166608"/>
                  </a:lnTo>
                  <a:lnTo>
                    <a:pt x="2030857" y="131317"/>
                  </a:lnTo>
                  <a:lnTo>
                    <a:pt x="2170684" y="131317"/>
                  </a:lnTo>
                  <a:lnTo>
                    <a:pt x="2170684" y="85471"/>
                  </a:lnTo>
                  <a:lnTo>
                    <a:pt x="2042540" y="85471"/>
                  </a:lnTo>
                  <a:lnTo>
                    <a:pt x="2045966" y="66968"/>
                  </a:lnTo>
                  <a:lnTo>
                    <a:pt x="2049176" y="48418"/>
                  </a:lnTo>
                  <a:lnTo>
                    <a:pt x="2052149" y="29821"/>
                  </a:lnTo>
                  <a:lnTo>
                    <a:pt x="2054860" y="11175"/>
                  </a:lnTo>
                  <a:lnTo>
                    <a:pt x="2009520" y="2159"/>
                  </a:lnTo>
                  <a:close/>
                </a:path>
                <a:path w="2176145" h="500379">
                  <a:moveTo>
                    <a:pt x="1948561" y="141477"/>
                  </a:moveTo>
                  <a:lnTo>
                    <a:pt x="1684528" y="141477"/>
                  </a:lnTo>
                  <a:lnTo>
                    <a:pt x="1684528" y="185165"/>
                  </a:lnTo>
                  <a:lnTo>
                    <a:pt x="1948561" y="185165"/>
                  </a:lnTo>
                  <a:lnTo>
                    <a:pt x="1948561" y="141477"/>
                  </a:lnTo>
                  <a:close/>
                </a:path>
                <a:path w="2176145" h="500379">
                  <a:moveTo>
                    <a:pt x="1834388" y="92837"/>
                  </a:moveTo>
                  <a:lnTo>
                    <a:pt x="1786382" y="92837"/>
                  </a:lnTo>
                  <a:lnTo>
                    <a:pt x="1786382" y="141477"/>
                  </a:lnTo>
                  <a:lnTo>
                    <a:pt x="1834388" y="141477"/>
                  </a:lnTo>
                  <a:lnTo>
                    <a:pt x="1834388" y="92837"/>
                  </a:lnTo>
                  <a:close/>
                </a:path>
                <a:path w="2176145" h="500379">
                  <a:moveTo>
                    <a:pt x="1890394" y="50800"/>
                  </a:moveTo>
                  <a:lnTo>
                    <a:pt x="1705864" y="50800"/>
                  </a:lnTo>
                  <a:lnTo>
                    <a:pt x="1705864" y="92837"/>
                  </a:lnTo>
                  <a:lnTo>
                    <a:pt x="1888236" y="92837"/>
                  </a:lnTo>
                  <a:lnTo>
                    <a:pt x="1877185" y="108080"/>
                  </a:lnTo>
                  <a:lnTo>
                    <a:pt x="1867265" y="121253"/>
                  </a:lnTo>
                  <a:lnTo>
                    <a:pt x="1858464" y="132377"/>
                  </a:lnTo>
                  <a:lnTo>
                    <a:pt x="1850770" y="141477"/>
                  </a:lnTo>
                  <a:lnTo>
                    <a:pt x="1907032" y="141477"/>
                  </a:lnTo>
                  <a:lnTo>
                    <a:pt x="1925129" y="117427"/>
                  </a:lnTo>
                  <a:lnTo>
                    <a:pt x="1942274" y="92328"/>
                  </a:lnTo>
                  <a:lnTo>
                    <a:pt x="1944004" y="89535"/>
                  </a:lnTo>
                  <a:lnTo>
                    <a:pt x="1890394" y="89535"/>
                  </a:lnTo>
                  <a:lnTo>
                    <a:pt x="1890394" y="50800"/>
                  </a:lnTo>
                  <a:close/>
                </a:path>
                <a:path w="2176145" h="500379">
                  <a:moveTo>
                    <a:pt x="1931669" y="19685"/>
                  </a:moveTo>
                  <a:lnTo>
                    <a:pt x="1924292" y="34474"/>
                  </a:lnTo>
                  <a:lnTo>
                    <a:pt x="1914937" y="51038"/>
                  </a:lnTo>
                  <a:lnTo>
                    <a:pt x="1903630" y="69387"/>
                  </a:lnTo>
                  <a:lnTo>
                    <a:pt x="1890394" y="89535"/>
                  </a:lnTo>
                  <a:lnTo>
                    <a:pt x="1944004" y="89535"/>
                  </a:lnTo>
                  <a:lnTo>
                    <a:pt x="1958467" y="66182"/>
                  </a:lnTo>
                  <a:lnTo>
                    <a:pt x="1973707" y="38988"/>
                  </a:lnTo>
                  <a:lnTo>
                    <a:pt x="1931669" y="19685"/>
                  </a:lnTo>
                  <a:close/>
                </a:path>
                <a:path w="2176145" h="500379">
                  <a:moveTo>
                    <a:pt x="1834388" y="5461"/>
                  </a:moveTo>
                  <a:lnTo>
                    <a:pt x="1786382" y="5461"/>
                  </a:lnTo>
                  <a:lnTo>
                    <a:pt x="1786382" y="50800"/>
                  </a:lnTo>
                  <a:lnTo>
                    <a:pt x="1834388" y="50800"/>
                  </a:lnTo>
                  <a:lnTo>
                    <a:pt x="1834388" y="5461"/>
                  </a:lnTo>
                  <a:close/>
                </a:path>
                <a:path w="2176145" h="500379">
                  <a:moveTo>
                    <a:pt x="1371854" y="6857"/>
                  </a:moveTo>
                  <a:lnTo>
                    <a:pt x="1323213" y="6857"/>
                  </a:lnTo>
                  <a:lnTo>
                    <a:pt x="1323213" y="144144"/>
                  </a:lnTo>
                  <a:lnTo>
                    <a:pt x="1336675" y="186181"/>
                  </a:lnTo>
                  <a:lnTo>
                    <a:pt x="1374775" y="201802"/>
                  </a:lnTo>
                  <a:lnTo>
                    <a:pt x="1612392" y="201802"/>
                  </a:lnTo>
                  <a:lnTo>
                    <a:pt x="1612392" y="155321"/>
                  </a:lnTo>
                  <a:lnTo>
                    <a:pt x="1391539" y="155321"/>
                  </a:lnTo>
                  <a:lnTo>
                    <a:pt x="1382891" y="154054"/>
                  </a:lnTo>
                  <a:lnTo>
                    <a:pt x="1376743" y="150240"/>
                  </a:lnTo>
                  <a:lnTo>
                    <a:pt x="1373072" y="143855"/>
                  </a:lnTo>
                  <a:lnTo>
                    <a:pt x="1371854" y="134874"/>
                  </a:lnTo>
                  <a:lnTo>
                    <a:pt x="1371854" y="97154"/>
                  </a:lnTo>
                  <a:lnTo>
                    <a:pt x="1589532" y="97154"/>
                  </a:lnTo>
                  <a:lnTo>
                    <a:pt x="1589532" y="49656"/>
                  </a:lnTo>
                  <a:lnTo>
                    <a:pt x="1371854" y="49656"/>
                  </a:lnTo>
                  <a:lnTo>
                    <a:pt x="1371854" y="6857"/>
                  </a:lnTo>
                  <a:close/>
                </a:path>
                <a:path w="2176145" h="500379">
                  <a:moveTo>
                    <a:pt x="1130935" y="442975"/>
                  </a:moveTo>
                  <a:lnTo>
                    <a:pt x="1145413" y="492125"/>
                  </a:lnTo>
                  <a:lnTo>
                    <a:pt x="1174877" y="493140"/>
                  </a:lnTo>
                  <a:lnTo>
                    <a:pt x="1204047" y="490140"/>
                  </a:lnTo>
                  <a:lnTo>
                    <a:pt x="1224883" y="481139"/>
                  </a:lnTo>
                  <a:lnTo>
                    <a:pt x="1237384" y="466137"/>
                  </a:lnTo>
                  <a:lnTo>
                    <a:pt x="1241552" y="445134"/>
                  </a:lnTo>
                  <a:lnTo>
                    <a:pt x="1241552" y="443991"/>
                  </a:lnTo>
                  <a:lnTo>
                    <a:pt x="1178433" y="443991"/>
                  </a:lnTo>
                  <a:lnTo>
                    <a:pt x="1167100" y="443922"/>
                  </a:lnTo>
                  <a:lnTo>
                    <a:pt x="1143339" y="443402"/>
                  </a:lnTo>
                  <a:lnTo>
                    <a:pt x="1130935" y="442975"/>
                  </a:lnTo>
                  <a:close/>
                </a:path>
                <a:path w="2176145" h="500379">
                  <a:moveTo>
                    <a:pt x="1241552" y="300354"/>
                  </a:moveTo>
                  <a:lnTo>
                    <a:pt x="1194054" y="300354"/>
                  </a:lnTo>
                  <a:lnTo>
                    <a:pt x="1194054" y="434339"/>
                  </a:lnTo>
                  <a:lnTo>
                    <a:pt x="1192403" y="437388"/>
                  </a:lnTo>
                  <a:lnTo>
                    <a:pt x="1185799" y="442721"/>
                  </a:lnTo>
                  <a:lnTo>
                    <a:pt x="1182243" y="443991"/>
                  </a:lnTo>
                  <a:lnTo>
                    <a:pt x="1241552" y="443991"/>
                  </a:lnTo>
                  <a:lnTo>
                    <a:pt x="1241552" y="300354"/>
                  </a:lnTo>
                  <a:close/>
                </a:path>
                <a:path w="2176145" h="500379">
                  <a:moveTo>
                    <a:pt x="1241552" y="142493"/>
                  </a:moveTo>
                  <a:lnTo>
                    <a:pt x="1194054" y="142493"/>
                  </a:lnTo>
                  <a:lnTo>
                    <a:pt x="1194054" y="247650"/>
                  </a:lnTo>
                  <a:lnTo>
                    <a:pt x="1182693" y="252150"/>
                  </a:lnTo>
                  <a:lnTo>
                    <a:pt x="1166891" y="258032"/>
                  </a:lnTo>
                  <a:lnTo>
                    <a:pt x="1121918" y="273938"/>
                  </a:lnTo>
                  <a:lnTo>
                    <a:pt x="1134745" y="322199"/>
                  </a:lnTo>
                  <a:lnTo>
                    <a:pt x="1147958" y="317696"/>
                  </a:lnTo>
                  <a:lnTo>
                    <a:pt x="1162256" y="312562"/>
                  </a:lnTo>
                  <a:lnTo>
                    <a:pt x="1177625" y="306786"/>
                  </a:lnTo>
                  <a:lnTo>
                    <a:pt x="1194054" y="300354"/>
                  </a:lnTo>
                  <a:lnTo>
                    <a:pt x="1241552" y="300354"/>
                  </a:lnTo>
                  <a:lnTo>
                    <a:pt x="1241552" y="279653"/>
                  </a:lnTo>
                  <a:lnTo>
                    <a:pt x="1307084" y="250444"/>
                  </a:lnTo>
                  <a:lnTo>
                    <a:pt x="1303605" y="227710"/>
                  </a:lnTo>
                  <a:lnTo>
                    <a:pt x="1241552" y="227710"/>
                  </a:lnTo>
                  <a:lnTo>
                    <a:pt x="1241552" y="142493"/>
                  </a:lnTo>
                  <a:close/>
                </a:path>
                <a:path w="2176145" h="500379">
                  <a:moveTo>
                    <a:pt x="1299718" y="202311"/>
                  </a:moveTo>
                  <a:lnTo>
                    <a:pt x="1284289" y="209673"/>
                  </a:lnTo>
                  <a:lnTo>
                    <a:pt x="1269444" y="216344"/>
                  </a:lnTo>
                  <a:lnTo>
                    <a:pt x="1255194" y="222349"/>
                  </a:lnTo>
                  <a:lnTo>
                    <a:pt x="1241552" y="227710"/>
                  </a:lnTo>
                  <a:lnTo>
                    <a:pt x="1303605" y="227710"/>
                  </a:lnTo>
                  <a:lnTo>
                    <a:pt x="1299718" y="202311"/>
                  </a:lnTo>
                  <a:close/>
                </a:path>
                <a:path w="2176145" h="500379">
                  <a:moveTo>
                    <a:pt x="1299210" y="94996"/>
                  </a:moveTo>
                  <a:lnTo>
                    <a:pt x="1125728" y="94996"/>
                  </a:lnTo>
                  <a:lnTo>
                    <a:pt x="1125728" y="142493"/>
                  </a:lnTo>
                  <a:lnTo>
                    <a:pt x="1299210" y="142493"/>
                  </a:lnTo>
                  <a:lnTo>
                    <a:pt x="1299210" y="94996"/>
                  </a:lnTo>
                  <a:close/>
                </a:path>
                <a:path w="2176145" h="500379">
                  <a:moveTo>
                    <a:pt x="1241552" y="5968"/>
                  </a:moveTo>
                  <a:lnTo>
                    <a:pt x="1194054" y="5968"/>
                  </a:lnTo>
                  <a:lnTo>
                    <a:pt x="1194054" y="94996"/>
                  </a:lnTo>
                  <a:lnTo>
                    <a:pt x="1241552" y="94996"/>
                  </a:lnTo>
                  <a:lnTo>
                    <a:pt x="1241552" y="5968"/>
                  </a:lnTo>
                  <a:close/>
                </a:path>
                <a:path w="2176145" h="500379">
                  <a:moveTo>
                    <a:pt x="1053719" y="170179"/>
                  </a:moveTo>
                  <a:lnTo>
                    <a:pt x="747268" y="170179"/>
                  </a:lnTo>
                  <a:lnTo>
                    <a:pt x="747268" y="211962"/>
                  </a:lnTo>
                  <a:lnTo>
                    <a:pt x="1053719" y="211962"/>
                  </a:lnTo>
                  <a:lnTo>
                    <a:pt x="1053719" y="170179"/>
                  </a:lnTo>
                  <a:close/>
                </a:path>
                <a:path w="2176145" h="500379">
                  <a:moveTo>
                    <a:pt x="923925" y="143637"/>
                  </a:moveTo>
                  <a:lnTo>
                    <a:pt x="875284" y="143637"/>
                  </a:lnTo>
                  <a:lnTo>
                    <a:pt x="875284" y="170179"/>
                  </a:lnTo>
                  <a:lnTo>
                    <a:pt x="923925" y="170179"/>
                  </a:lnTo>
                  <a:lnTo>
                    <a:pt x="923925" y="143637"/>
                  </a:lnTo>
                  <a:close/>
                </a:path>
                <a:path w="2176145" h="500379">
                  <a:moveTo>
                    <a:pt x="1029081" y="105155"/>
                  </a:moveTo>
                  <a:lnTo>
                    <a:pt x="769620" y="105155"/>
                  </a:lnTo>
                  <a:lnTo>
                    <a:pt x="769620" y="143637"/>
                  </a:lnTo>
                  <a:lnTo>
                    <a:pt x="1029081" y="143637"/>
                  </a:lnTo>
                  <a:lnTo>
                    <a:pt x="1029081" y="105155"/>
                  </a:lnTo>
                  <a:close/>
                </a:path>
                <a:path w="2176145" h="500379">
                  <a:moveTo>
                    <a:pt x="923925" y="80517"/>
                  </a:moveTo>
                  <a:lnTo>
                    <a:pt x="875284" y="80517"/>
                  </a:lnTo>
                  <a:lnTo>
                    <a:pt x="875284" y="105155"/>
                  </a:lnTo>
                  <a:lnTo>
                    <a:pt x="923925" y="105155"/>
                  </a:lnTo>
                  <a:lnTo>
                    <a:pt x="923925" y="80517"/>
                  </a:lnTo>
                  <a:close/>
                </a:path>
                <a:path w="2176145" h="500379">
                  <a:moveTo>
                    <a:pt x="1042416" y="40131"/>
                  </a:moveTo>
                  <a:lnTo>
                    <a:pt x="756793" y="40131"/>
                  </a:lnTo>
                  <a:lnTo>
                    <a:pt x="756793" y="80517"/>
                  </a:lnTo>
                  <a:lnTo>
                    <a:pt x="1042416" y="80517"/>
                  </a:lnTo>
                  <a:lnTo>
                    <a:pt x="1042416" y="40131"/>
                  </a:lnTo>
                  <a:close/>
                </a:path>
                <a:path w="2176145" h="500379">
                  <a:moveTo>
                    <a:pt x="923925" y="5461"/>
                  </a:moveTo>
                  <a:lnTo>
                    <a:pt x="875284" y="5461"/>
                  </a:lnTo>
                  <a:lnTo>
                    <a:pt x="875284" y="40131"/>
                  </a:lnTo>
                  <a:lnTo>
                    <a:pt x="923925" y="40131"/>
                  </a:lnTo>
                  <a:lnTo>
                    <a:pt x="923925" y="5461"/>
                  </a:lnTo>
                  <a:close/>
                </a:path>
                <a:path w="2176145" h="500379">
                  <a:moveTo>
                    <a:pt x="739901" y="54355"/>
                  </a:moveTo>
                  <a:lnTo>
                    <a:pt x="567055" y="54355"/>
                  </a:lnTo>
                  <a:lnTo>
                    <a:pt x="567055" y="99694"/>
                  </a:lnTo>
                  <a:lnTo>
                    <a:pt x="739901" y="99694"/>
                  </a:lnTo>
                  <a:lnTo>
                    <a:pt x="739901" y="54355"/>
                  </a:lnTo>
                  <a:close/>
                </a:path>
                <a:path w="2176145" h="500379">
                  <a:moveTo>
                    <a:pt x="662813" y="0"/>
                  </a:moveTo>
                  <a:lnTo>
                    <a:pt x="611251" y="14986"/>
                  </a:lnTo>
                  <a:lnTo>
                    <a:pt x="616727" y="24227"/>
                  </a:lnTo>
                  <a:lnTo>
                    <a:pt x="621918" y="33861"/>
                  </a:lnTo>
                  <a:lnTo>
                    <a:pt x="626824" y="43900"/>
                  </a:lnTo>
                  <a:lnTo>
                    <a:pt x="631444" y="54355"/>
                  </a:lnTo>
                  <a:lnTo>
                    <a:pt x="688467" y="54355"/>
                  </a:lnTo>
                  <a:lnTo>
                    <a:pt x="683422" y="41826"/>
                  </a:lnTo>
                  <a:lnTo>
                    <a:pt x="677449" y="28606"/>
                  </a:lnTo>
                  <a:lnTo>
                    <a:pt x="670571" y="14672"/>
                  </a:lnTo>
                  <a:lnTo>
                    <a:pt x="662813" y="0"/>
                  </a:lnTo>
                  <a:close/>
                </a:path>
              </a:pathLst>
            </a:custGeom>
            <a:solidFill>
              <a:srgbClr val="3446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17490" y="3529329"/>
              <a:ext cx="1585595" cy="365125"/>
            </a:xfrm>
            <a:custGeom>
              <a:avLst/>
              <a:gdLst/>
              <a:ahLst/>
              <a:cxnLst/>
              <a:rect l="l" t="t" r="r" b="b"/>
              <a:pathLst>
                <a:path w="1585595" h="365125">
                  <a:moveTo>
                    <a:pt x="1375918" y="239776"/>
                  </a:moveTo>
                  <a:lnTo>
                    <a:pt x="1375918" y="285750"/>
                  </a:lnTo>
                  <a:lnTo>
                    <a:pt x="1537081" y="285750"/>
                  </a:lnTo>
                  <a:lnTo>
                    <a:pt x="1537081" y="239776"/>
                  </a:lnTo>
                  <a:lnTo>
                    <a:pt x="1375918" y="239776"/>
                  </a:lnTo>
                  <a:close/>
                </a:path>
                <a:path w="1585595" h="365125">
                  <a:moveTo>
                    <a:pt x="628650" y="211455"/>
                  </a:moveTo>
                  <a:lnTo>
                    <a:pt x="628650" y="276098"/>
                  </a:lnTo>
                  <a:lnTo>
                    <a:pt x="676783" y="276098"/>
                  </a:lnTo>
                  <a:lnTo>
                    <a:pt x="676783" y="211455"/>
                  </a:lnTo>
                  <a:lnTo>
                    <a:pt x="628650" y="211455"/>
                  </a:lnTo>
                  <a:close/>
                </a:path>
                <a:path w="1585595" h="365125">
                  <a:moveTo>
                    <a:pt x="827278" y="207391"/>
                  </a:moveTo>
                  <a:lnTo>
                    <a:pt x="827206" y="217295"/>
                  </a:lnTo>
                  <a:lnTo>
                    <a:pt x="826992" y="225282"/>
                  </a:lnTo>
                  <a:lnTo>
                    <a:pt x="826635" y="231340"/>
                  </a:lnTo>
                  <a:lnTo>
                    <a:pt x="826135" y="235458"/>
                  </a:lnTo>
                  <a:lnTo>
                    <a:pt x="978788" y="235458"/>
                  </a:lnTo>
                  <a:lnTo>
                    <a:pt x="978788" y="207391"/>
                  </a:lnTo>
                  <a:lnTo>
                    <a:pt x="827278" y="207391"/>
                  </a:lnTo>
                  <a:close/>
                </a:path>
                <a:path w="1585595" h="365125">
                  <a:moveTo>
                    <a:pt x="89281" y="166116"/>
                  </a:moveTo>
                  <a:lnTo>
                    <a:pt x="89281" y="238760"/>
                  </a:lnTo>
                  <a:lnTo>
                    <a:pt x="131953" y="238760"/>
                  </a:lnTo>
                  <a:lnTo>
                    <a:pt x="131953" y="166116"/>
                  </a:lnTo>
                  <a:lnTo>
                    <a:pt x="89281" y="166116"/>
                  </a:lnTo>
                  <a:close/>
                </a:path>
                <a:path w="1585595" h="365125">
                  <a:moveTo>
                    <a:pt x="579247" y="165608"/>
                  </a:moveTo>
                  <a:lnTo>
                    <a:pt x="724281" y="165608"/>
                  </a:lnTo>
                  <a:lnTo>
                    <a:pt x="724281" y="347726"/>
                  </a:lnTo>
                  <a:lnTo>
                    <a:pt x="676783" y="347726"/>
                  </a:lnTo>
                  <a:lnTo>
                    <a:pt x="676783" y="322580"/>
                  </a:lnTo>
                  <a:lnTo>
                    <a:pt x="628650" y="322580"/>
                  </a:lnTo>
                  <a:lnTo>
                    <a:pt x="628650" y="359410"/>
                  </a:lnTo>
                  <a:lnTo>
                    <a:pt x="579247" y="359410"/>
                  </a:lnTo>
                  <a:lnTo>
                    <a:pt x="579247" y="165608"/>
                  </a:lnTo>
                  <a:close/>
                </a:path>
                <a:path w="1585595" h="365125">
                  <a:moveTo>
                    <a:pt x="1375918" y="153289"/>
                  </a:moveTo>
                  <a:lnTo>
                    <a:pt x="1375918" y="196088"/>
                  </a:lnTo>
                  <a:lnTo>
                    <a:pt x="1537081" y="196088"/>
                  </a:lnTo>
                  <a:lnTo>
                    <a:pt x="1537081" y="153289"/>
                  </a:lnTo>
                  <a:lnTo>
                    <a:pt x="1375918" y="153289"/>
                  </a:lnTo>
                  <a:close/>
                </a:path>
                <a:path w="1585595" h="365125">
                  <a:moveTo>
                    <a:pt x="827786" y="142621"/>
                  </a:moveTo>
                  <a:lnTo>
                    <a:pt x="827786" y="168783"/>
                  </a:lnTo>
                  <a:lnTo>
                    <a:pt x="978788" y="168783"/>
                  </a:lnTo>
                  <a:lnTo>
                    <a:pt x="978788" y="142621"/>
                  </a:lnTo>
                  <a:lnTo>
                    <a:pt x="827786" y="142621"/>
                  </a:lnTo>
                  <a:close/>
                </a:path>
                <a:path w="1585595" h="365125">
                  <a:moveTo>
                    <a:pt x="1326769" y="107442"/>
                  </a:moveTo>
                  <a:lnTo>
                    <a:pt x="1585595" y="107442"/>
                  </a:lnTo>
                  <a:lnTo>
                    <a:pt x="1585595" y="358394"/>
                  </a:lnTo>
                  <a:lnTo>
                    <a:pt x="1537081" y="358394"/>
                  </a:lnTo>
                  <a:lnTo>
                    <a:pt x="1537081" y="331089"/>
                  </a:lnTo>
                  <a:lnTo>
                    <a:pt x="1375918" y="329946"/>
                  </a:lnTo>
                  <a:lnTo>
                    <a:pt x="1375918" y="358394"/>
                  </a:lnTo>
                  <a:lnTo>
                    <a:pt x="1326769" y="358394"/>
                  </a:lnTo>
                  <a:lnTo>
                    <a:pt x="1326769" y="107442"/>
                  </a:lnTo>
                  <a:close/>
                </a:path>
                <a:path w="1585595" h="365125">
                  <a:moveTo>
                    <a:pt x="779145" y="102235"/>
                  </a:moveTo>
                  <a:lnTo>
                    <a:pt x="1027938" y="102235"/>
                  </a:lnTo>
                  <a:lnTo>
                    <a:pt x="1027938" y="313055"/>
                  </a:lnTo>
                  <a:lnTo>
                    <a:pt x="1024364" y="333817"/>
                  </a:lnTo>
                  <a:lnTo>
                    <a:pt x="1013634" y="348662"/>
                  </a:lnTo>
                  <a:lnTo>
                    <a:pt x="995737" y="357578"/>
                  </a:lnTo>
                  <a:lnTo>
                    <a:pt x="970661" y="360553"/>
                  </a:lnTo>
                  <a:lnTo>
                    <a:pt x="964235" y="360481"/>
                  </a:lnTo>
                  <a:lnTo>
                    <a:pt x="923417" y="313817"/>
                  </a:lnTo>
                  <a:lnTo>
                    <a:pt x="967613" y="313817"/>
                  </a:lnTo>
                  <a:lnTo>
                    <a:pt x="975106" y="313817"/>
                  </a:lnTo>
                  <a:lnTo>
                    <a:pt x="978788" y="309880"/>
                  </a:lnTo>
                  <a:lnTo>
                    <a:pt x="978788" y="302133"/>
                  </a:lnTo>
                  <a:lnTo>
                    <a:pt x="978788" y="273939"/>
                  </a:lnTo>
                  <a:lnTo>
                    <a:pt x="822579" y="273939"/>
                  </a:lnTo>
                  <a:lnTo>
                    <a:pt x="816246" y="300823"/>
                  </a:lnTo>
                  <a:lnTo>
                    <a:pt x="807354" y="324897"/>
                  </a:lnTo>
                  <a:lnTo>
                    <a:pt x="795914" y="346162"/>
                  </a:lnTo>
                  <a:lnTo>
                    <a:pt x="781938" y="364617"/>
                  </a:lnTo>
                  <a:lnTo>
                    <a:pt x="741553" y="335407"/>
                  </a:lnTo>
                  <a:lnTo>
                    <a:pt x="757981" y="311600"/>
                  </a:lnTo>
                  <a:lnTo>
                    <a:pt x="769731" y="283257"/>
                  </a:lnTo>
                  <a:lnTo>
                    <a:pt x="776789" y="250414"/>
                  </a:lnTo>
                  <a:lnTo>
                    <a:pt x="779145" y="213106"/>
                  </a:lnTo>
                  <a:lnTo>
                    <a:pt x="779145" y="102235"/>
                  </a:lnTo>
                  <a:close/>
                </a:path>
                <a:path w="1585595" h="365125">
                  <a:moveTo>
                    <a:pt x="579247" y="82804"/>
                  </a:moveTo>
                  <a:lnTo>
                    <a:pt x="724281" y="82804"/>
                  </a:lnTo>
                  <a:lnTo>
                    <a:pt x="724281" y="129794"/>
                  </a:lnTo>
                  <a:lnTo>
                    <a:pt x="579247" y="129794"/>
                  </a:lnTo>
                  <a:lnTo>
                    <a:pt x="579247" y="82804"/>
                  </a:lnTo>
                  <a:close/>
                </a:path>
                <a:path w="1585595" h="365125">
                  <a:moveTo>
                    <a:pt x="579247" y="635"/>
                  </a:moveTo>
                  <a:lnTo>
                    <a:pt x="724281" y="635"/>
                  </a:lnTo>
                  <a:lnTo>
                    <a:pt x="724281" y="46990"/>
                  </a:lnTo>
                  <a:lnTo>
                    <a:pt x="579247" y="46990"/>
                  </a:lnTo>
                  <a:lnTo>
                    <a:pt x="579247" y="635"/>
                  </a:lnTo>
                  <a:close/>
                </a:path>
                <a:path w="1585595" h="365125">
                  <a:moveTo>
                    <a:pt x="72136" y="0"/>
                  </a:moveTo>
                  <a:lnTo>
                    <a:pt x="114681" y="17272"/>
                  </a:lnTo>
                  <a:lnTo>
                    <a:pt x="112141" y="25781"/>
                  </a:lnTo>
                  <a:lnTo>
                    <a:pt x="109347" y="33147"/>
                  </a:lnTo>
                  <a:lnTo>
                    <a:pt x="106299" y="39116"/>
                  </a:lnTo>
                  <a:lnTo>
                    <a:pt x="257810" y="39116"/>
                  </a:lnTo>
                  <a:lnTo>
                    <a:pt x="257474" y="93285"/>
                  </a:lnTo>
                  <a:lnTo>
                    <a:pt x="256460" y="143573"/>
                  </a:lnTo>
                  <a:lnTo>
                    <a:pt x="254756" y="189956"/>
                  </a:lnTo>
                  <a:lnTo>
                    <a:pt x="252349" y="232410"/>
                  </a:lnTo>
                  <a:lnTo>
                    <a:pt x="246475" y="297180"/>
                  </a:lnTo>
                  <a:lnTo>
                    <a:pt x="235410" y="336446"/>
                  </a:lnTo>
                  <a:lnTo>
                    <a:pt x="187626" y="358330"/>
                  </a:lnTo>
                  <a:lnTo>
                    <a:pt x="166062" y="359235"/>
                  </a:lnTo>
                  <a:lnTo>
                    <a:pt x="139319" y="358902"/>
                  </a:lnTo>
                  <a:lnTo>
                    <a:pt x="124587" y="311912"/>
                  </a:lnTo>
                  <a:lnTo>
                    <a:pt x="131472" y="312265"/>
                  </a:lnTo>
                  <a:lnTo>
                    <a:pt x="138430" y="312547"/>
                  </a:lnTo>
                  <a:lnTo>
                    <a:pt x="145482" y="312733"/>
                  </a:lnTo>
                  <a:lnTo>
                    <a:pt x="152654" y="312801"/>
                  </a:lnTo>
                  <a:lnTo>
                    <a:pt x="166681" y="312562"/>
                  </a:lnTo>
                  <a:lnTo>
                    <a:pt x="199151" y="290161"/>
                  </a:lnTo>
                  <a:lnTo>
                    <a:pt x="202580" y="248580"/>
                  </a:lnTo>
                  <a:lnTo>
                    <a:pt x="206750" y="178137"/>
                  </a:lnTo>
                  <a:lnTo>
                    <a:pt x="209278" y="112692"/>
                  </a:lnTo>
                  <a:lnTo>
                    <a:pt x="209804" y="83947"/>
                  </a:lnTo>
                  <a:lnTo>
                    <a:pt x="84962" y="83947"/>
                  </a:lnTo>
                  <a:lnTo>
                    <a:pt x="79176" y="94664"/>
                  </a:lnTo>
                  <a:lnTo>
                    <a:pt x="73247" y="104727"/>
                  </a:lnTo>
                  <a:lnTo>
                    <a:pt x="67175" y="114147"/>
                  </a:lnTo>
                  <a:lnTo>
                    <a:pt x="60960" y="122936"/>
                  </a:lnTo>
                  <a:lnTo>
                    <a:pt x="176784" y="122936"/>
                  </a:lnTo>
                  <a:lnTo>
                    <a:pt x="176784" y="281940"/>
                  </a:lnTo>
                  <a:lnTo>
                    <a:pt x="44831" y="281940"/>
                  </a:lnTo>
                  <a:lnTo>
                    <a:pt x="44831" y="146431"/>
                  </a:lnTo>
                  <a:lnTo>
                    <a:pt x="39878" y="153035"/>
                  </a:lnTo>
                  <a:lnTo>
                    <a:pt x="34289" y="159131"/>
                  </a:lnTo>
                  <a:lnTo>
                    <a:pt x="27939" y="164973"/>
                  </a:lnTo>
                  <a:lnTo>
                    <a:pt x="0" y="128651"/>
                  </a:lnTo>
                  <a:lnTo>
                    <a:pt x="20075" y="103120"/>
                  </a:lnTo>
                  <a:lnTo>
                    <a:pt x="38782" y="73183"/>
                  </a:lnTo>
                  <a:lnTo>
                    <a:pt x="56132" y="38818"/>
                  </a:lnTo>
                  <a:lnTo>
                    <a:pt x="72136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1972" y="3476878"/>
              <a:ext cx="73659" cy="68452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823586" y="3396106"/>
              <a:ext cx="2170430" cy="495300"/>
            </a:xfrm>
            <a:custGeom>
              <a:avLst/>
              <a:gdLst/>
              <a:ahLst/>
              <a:cxnLst/>
              <a:rect l="l" t="t" r="r" b="b"/>
              <a:pathLst>
                <a:path w="2170429" h="495300">
                  <a:moveTo>
                    <a:pt x="163829" y="5206"/>
                  </a:moveTo>
                  <a:lnTo>
                    <a:pt x="213740" y="5206"/>
                  </a:lnTo>
                  <a:lnTo>
                    <a:pt x="213740" y="55498"/>
                  </a:lnTo>
                  <a:lnTo>
                    <a:pt x="285876" y="55498"/>
                  </a:lnTo>
                  <a:lnTo>
                    <a:pt x="285876" y="101853"/>
                  </a:lnTo>
                  <a:lnTo>
                    <a:pt x="213740" y="101853"/>
                  </a:lnTo>
                  <a:lnTo>
                    <a:pt x="213740" y="141477"/>
                  </a:lnTo>
                  <a:lnTo>
                    <a:pt x="163829" y="141477"/>
                  </a:lnTo>
                  <a:lnTo>
                    <a:pt x="163829" y="5206"/>
                  </a:lnTo>
                  <a:close/>
                </a:path>
                <a:path w="2170429" h="495300">
                  <a:moveTo>
                    <a:pt x="74549" y="5206"/>
                  </a:moveTo>
                  <a:lnTo>
                    <a:pt x="123062" y="5206"/>
                  </a:lnTo>
                  <a:lnTo>
                    <a:pt x="123062" y="126491"/>
                  </a:lnTo>
                  <a:lnTo>
                    <a:pt x="74549" y="126491"/>
                  </a:lnTo>
                  <a:lnTo>
                    <a:pt x="74549" y="101853"/>
                  </a:lnTo>
                  <a:lnTo>
                    <a:pt x="0" y="101853"/>
                  </a:lnTo>
                  <a:lnTo>
                    <a:pt x="0" y="55498"/>
                  </a:lnTo>
                  <a:lnTo>
                    <a:pt x="74549" y="55498"/>
                  </a:lnTo>
                  <a:lnTo>
                    <a:pt x="74549" y="5206"/>
                  </a:lnTo>
                  <a:close/>
                </a:path>
                <a:path w="2170429" h="495300">
                  <a:moveTo>
                    <a:pt x="1317116" y="4698"/>
                  </a:moveTo>
                  <a:lnTo>
                    <a:pt x="1365758" y="4698"/>
                  </a:lnTo>
                  <a:lnTo>
                    <a:pt x="1365758" y="47497"/>
                  </a:lnTo>
                  <a:lnTo>
                    <a:pt x="1583436" y="47497"/>
                  </a:lnTo>
                  <a:lnTo>
                    <a:pt x="1583436" y="94995"/>
                  </a:lnTo>
                  <a:lnTo>
                    <a:pt x="1365758" y="94995"/>
                  </a:lnTo>
                  <a:lnTo>
                    <a:pt x="1365758" y="132714"/>
                  </a:lnTo>
                  <a:lnTo>
                    <a:pt x="1366976" y="141696"/>
                  </a:lnTo>
                  <a:lnTo>
                    <a:pt x="1370647" y="148081"/>
                  </a:lnTo>
                  <a:lnTo>
                    <a:pt x="1376795" y="151895"/>
                  </a:lnTo>
                  <a:lnTo>
                    <a:pt x="1385442" y="153162"/>
                  </a:lnTo>
                  <a:lnTo>
                    <a:pt x="1606296" y="153162"/>
                  </a:lnTo>
                  <a:lnTo>
                    <a:pt x="1606296" y="199643"/>
                  </a:lnTo>
                  <a:lnTo>
                    <a:pt x="1368678" y="199643"/>
                  </a:lnTo>
                  <a:lnTo>
                    <a:pt x="1357082" y="198667"/>
                  </a:lnTo>
                  <a:lnTo>
                    <a:pt x="1324671" y="175597"/>
                  </a:lnTo>
                  <a:lnTo>
                    <a:pt x="1317116" y="141985"/>
                  </a:lnTo>
                  <a:lnTo>
                    <a:pt x="1317116" y="4698"/>
                  </a:lnTo>
                  <a:close/>
                </a:path>
                <a:path w="2170429" h="495300">
                  <a:moveTo>
                    <a:pt x="1187958" y="3809"/>
                  </a:moveTo>
                  <a:lnTo>
                    <a:pt x="1235455" y="3809"/>
                  </a:lnTo>
                  <a:lnTo>
                    <a:pt x="1235455" y="92837"/>
                  </a:lnTo>
                  <a:lnTo>
                    <a:pt x="1293114" y="92837"/>
                  </a:lnTo>
                  <a:lnTo>
                    <a:pt x="1293114" y="140334"/>
                  </a:lnTo>
                  <a:lnTo>
                    <a:pt x="1235455" y="140334"/>
                  </a:lnTo>
                  <a:lnTo>
                    <a:pt x="1235455" y="225551"/>
                  </a:lnTo>
                  <a:lnTo>
                    <a:pt x="1249098" y="220190"/>
                  </a:lnTo>
                  <a:lnTo>
                    <a:pt x="1263348" y="214185"/>
                  </a:lnTo>
                  <a:lnTo>
                    <a:pt x="1278193" y="207514"/>
                  </a:lnTo>
                  <a:lnTo>
                    <a:pt x="1293622" y="200151"/>
                  </a:lnTo>
                  <a:lnTo>
                    <a:pt x="1300988" y="248284"/>
                  </a:lnTo>
                  <a:lnTo>
                    <a:pt x="1235455" y="277494"/>
                  </a:lnTo>
                  <a:lnTo>
                    <a:pt x="1235455" y="442975"/>
                  </a:lnTo>
                  <a:lnTo>
                    <a:pt x="1231288" y="463978"/>
                  </a:lnTo>
                  <a:lnTo>
                    <a:pt x="1218787" y="478980"/>
                  </a:lnTo>
                  <a:lnTo>
                    <a:pt x="1197951" y="487981"/>
                  </a:lnTo>
                  <a:lnTo>
                    <a:pt x="1168780" y="490981"/>
                  </a:lnTo>
                  <a:lnTo>
                    <a:pt x="1161641" y="490930"/>
                  </a:lnTo>
                  <a:lnTo>
                    <a:pt x="1154334" y="490759"/>
                  </a:lnTo>
                  <a:lnTo>
                    <a:pt x="1146885" y="490446"/>
                  </a:lnTo>
                  <a:lnTo>
                    <a:pt x="1139316" y="489965"/>
                  </a:lnTo>
                  <a:lnTo>
                    <a:pt x="1124839" y="440816"/>
                  </a:lnTo>
                  <a:lnTo>
                    <a:pt x="1137243" y="441243"/>
                  </a:lnTo>
                  <a:lnTo>
                    <a:pt x="1149302" y="441563"/>
                  </a:lnTo>
                  <a:lnTo>
                    <a:pt x="1161004" y="441763"/>
                  </a:lnTo>
                  <a:lnTo>
                    <a:pt x="1172337" y="441832"/>
                  </a:lnTo>
                  <a:lnTo>
                    <a:pt x="1176147" y="441832"/>
                  </a:lnTo>
                  <a:lnTo>
                    <a:pt x="1179702" y="440562"/>
                  </a:lnTo>
                  <a:lnTo>
                    <a:pt x="1183004" y="437895"/>
                  </a:lnTo>
                  <a:lnTo>
                    <a:pt x="1186307" y="435228"/>
                  </a:lnTo>
                  <a:lnTo>
                    <a:pt x="1187958" y="432180"/>
                  </a:lnTo>
                  <a:lnTo>
                    <a:pt x="1187958" y="428497"/>
                  </a:lnTo>
                  <a:lnTo>
                    <a:pt x="1187958" y="298195"/>
                  </a:lnTo>
                  <a:lnTo>
                    <a:pt x="1171529" y="304627"/>
                  </a:lnTo>
                  <a:lnTo>
                    <a:pt x="1156160" y="310403"/>
                  </a:lnTo>
                  <a:lnTo>
                    <a:pt x="1141862" y="315537"/>
                  </a:lnTo>
                  <a:lnTo>
                    <a:pt x="1128649" y="320039"/>
                  </a:lnTo>
                  <a:lnTo>
                    <a:pt x="1115822" y="271779"/>
                  </a:lnTo>
                  <a:lnTo>
                    <a:pt x="1140541" y="263136"/>
                  </a:lnTo>
                  <a:lnTo>
                    <a:pt x="1160795" y="255873"/>
                  </a:lnTo>
                  <a:lnTo>
                    <a:pt x="1176597" y="249991"/>
                  </a:lnTo>
                  <a:lnTo>
                    <a:pt x="1187958" y="245490"/>
                  </a:lnTo>
                  <a:lnTo>
                    <a:pt x="1187958" y="140334"/>
                  </a:lnTo>
                  <a:lnTo>
                    <a:pt x="1119632" y="140334"/>
                  </a:lnTo>
                  <a:lnTo>
                    <a:pt x="1119632" y="92837"/>
                  </a:lnTo>
                  <a:lnTo>
                    <a:pt x="1187958" y="92837"/>
                  </a:lnTo>
                  <a:lnTo>
                    <a:pt x="1187958" y="3809"/>
                  </a:lnTo>
                  <a:close/>
                </a:path>
                <a:path w="2170429" h="495300">
                  <a:moveTo>
                    <a:pt x="1780286" y="3301"/>
                  </a:moveTo>
                  <a:lnTo>
                    <a:pt x="1828291" y="3301"/>
                  </a:lnTo>
                  <a:lnTo>
                    <a:pt x="1828291" y="48640"/>
                  </a:lnTo>
                  <a:lnTo>
                    <a:pt x="1884298" y="48640"/>
                  </a:lnTo>
                  <a:lnTo>
                    <a:pt x="1884298" y="87375"/>
                  </a:lnTo>
                  <a:lnTo>
                    <a:pt x="1897534" y="67228"/>
                  </a:lnTo>
                  <a:lnTo>
                    <a:pt x="1908841" y="48879"/>
                  </a:lnTo>
                  <a:lnTo>
                    <a:pt x="1918196" y="32315"/>
                  </a:lnTo>
                  <a:lnTo>
                    <a:pt x="1925573" y="17525"/>
                  </a:lnTo>
                  <a:lnTo>
                    <a:pt x="1967611" y="36829"/>
                  </a:lnTo>
                  <a:lnTo>
                    <a:pt x="1952371" y="64023"/>
                  </a:lnTo>
                  <a:lnTo>
                    <a:pt x="1936178" y="90169"/>
                  </a:lnTo>
                  <a:lnTo>
                    <a:pt x="1919033" y="115268"/>
                  </a:lnTo>
                  <a:lnTo>
                    <a:pt x="1900936" y="139318"/>
                  </a:lnTo>
                  <a:lnTo>
                    <a:pt x="1942464" y="139318"/>
                  </a:lnTo>
                  <a:lnTo>
                    <a:pt x="1942464" y="183006"/>
                  </a:lnTo>
                  <a:lnTo>
                    <a:pt x="1863597" y="183006"/>
                  </a:lnTo>
                  <a:lnTo>
                    <a:pt x="1855878" y="191343"/>
                  </a:lnTo>
                  <a:lnTo>
                    <a:pt x="1845849" y="201310"/>
                  </a:lnTo>
                  <a:lnTo>
                    <a:pt x="1833487" y="212921"/>
                  </a:lnTo>
                  <a:lnTo>
                    <a:pt x="1818766" y="226186"/>
                  </a:lnTo>
                  <a:lnTo>
                    <a:pt x="1916303" y="226186"/>
                  </a:lnTo>
                  <a:lnTo>
                    <a:pt x="1916303" y="267969"/>
                  </a:lnTo>
                  <a:lnTo>
                    <a:pt x="1901324" y="281352"/>
                  </a:lnTo>
                  <a:lnTo>
                    <a:pt x="1884584" y="295592"/>
                  </a:lnTo>
                  <a:lnTo>
                    <a:pt x="1866082" y="310689"/>
                  </a:lnTo>
                  <a:lnTo>
                    <a:pt x="1845817" y="326643"/>
                  </a:lnTo>
                  <a:lnTo>
                    <a:pt x="1845817" y="334517"/>
                  </a:lnTo>
                  <a:lnTo>
                    <a:pt x="1872232" y="330299"/>
                  </a:lnTo>
                  <a:lnTo>
                    <a:pt x="1897586" y="325818"/>
                  </a:lnTo>
                  <a:lnTo>
                    <a:pt x="1921916" y="321052"/>
                  </a:lnTo>
                  <a:lnTo>
                    <a:pt x="1945259" y="315975"/>
                  </a:lnTo>
                  <a:lnTo>
                    <a:pt x="1945766" y="361822"/>
                  </a:lnTo>
                  <a:lnTo>
                    <a:pt x="1929882" y="364847"/>
                  </a:lnTo>
                  <a:lnTo>
                    <a:pt x="1907936" y="368585"/>
                  </a:lnTo>
                  <a:lnTo>
                    <a:pt x="1879919" y="373038"/>
                  </a:lnTo>
                  <a:lnTo>
                    <a:pt x="1845817" y="378205"/>
                  </a:lnTo>
                  <a:lnTo>
                    <a:pt x="1845817" y="440181"/>
                  </a:lnTo>
                  <a:lnTo>
                    <a:pt x="1833626" y="479297"/>
                  </a:lnTo>
                  <a:lnTo>
                    <a:pt x="1781683" y="492378"/>
                  </a:lnTo>
                  <a:lnTo>
                    <a:pt x="1774249" y="492331"/>
                  </a:lnTo>
                  <a:lnTo>
                    <a:pt x="1766220" y="492188"/>
                  </a:lnTo>
                  <a:lnTo>
                    <a:pt x="1757572" y="491950"/>
                  </a:lnTo>
                  <a:lnTo>
                    <a:pt x="1748282" y="491616"/>
                  </a:lnTo>
                  <a:lnTo>
                    <a:pt x="1733804" y="442975"/>
                  </a:lnTo>
                  <a:lnTo>
                    <a:pt x="1745376" y="443716"/>
                  </a:lnTo>
                  <a:lnTo>
                    <a:pt x="1755711" y="444230"/>
                  </a:lnTo>
                  <a:lnTo>
                    <a:pt x="1764807" y="444529"/>
                  </a:lnTo>
                  <a:lnTo>
                    <a:pt x="1772665" y="444626"/>
                  </a:lnTo>
                  <a:lnTo>
                    <a:pt x="1783907" y="443916"/>
                  </a:lnTo>
                  <a:lnTo>
                    <a:pt x="1791922" y="441801"/>
                  </a:lnTo>
                  <a:lnTo>
                    <a:pt x="1796722" y="438304"/>
                  </a:lnTo>
                  <a:lnTo>
                    <a:pt x="1798319" y="433450"/>
                  </a:lnTo>
                  <a:lnTo>
                    <a:pt x="1798319" y="386460"/>
                  </a:lnTo>
                  <a:lnTo>
                    <a:pt x="1761861" y="391251"/>
                  </a:lnTo>
                  <a:lnTo>
                    <a:pt x="1730962" y="394969"/>
                  </a:lnTo>
                  <a:lnTo>
                    <a:pt x="1705611" y="397640"/>
                  </a:lnTo>
                  <a:lnTo>
                    <a:pt x="1685797" y="399287"/>
                  </a:lnTo>
                  <a:lnTo>
                    <a:pt x="1676780" y="353440"/>
                  </a:lnTo>
                  <a:lnTo>
                    <a:pt x="1708665" y="351345"/>
                  </a:lnTo>
                  <a:lnTo>
                    <a:pt x="1739550" y="348678"/>
                  </a:lnTo>
                  <a:lnTo>
                    <a:pt x="1769435" y="345439"/>
                  </a:lnTo>
                  <a:lnTo>
                    <a:pt x="1798319" y="341629"/>
                  </a:lnTo>
                  <a:lnTo>
                    <a:pt x="1798319" y="307847"/>
                  </a:lnTo>
                  <a:lnTo>
                    <a:pt x="1812418" y="297961"/>
                  </a:lnTo>
                  <a:lnTo>
                    <a:pt x="1825767" y="288289"/>
                  </a:lnTo>
                  <a:lnTo>
                    <a:pt x="1838378" y="278808"/>
                  </a:lnTo>
                  <a:lnTo>
                    <a:pt x="1850263" y="269493"/>
                  </a:lnTo>
                  <a:lnTo>
                    <a:pt x="1761109" y="269493"/>
                  </a:lnTo>
                  <a:lnTo>
                    <a:pt x="1750159" y="277072"/>
                  </a:lnTo>
                  <a:lnTo>
                    <a:pt x="1735994" y="285734"/>
                  </a:lnTo>
                  <a:lnTo>
                    <a:pt x="1718639" y="295515"/>
                  </a:lnTo>
                  <a:lnTo>
                    <a:pt x="1698116" y="306450"/>
                  </a:lnTo>
                  <a:lnTo>
                    <a:pt x="1672463" y="268477"/>
                  </a:lnTo>
                  <a:lnTo>
                    <a:pt x="1706610" y="251140"/>
                  </a:lnTo>
                  <a:lnTo>
                    <a:pt x="1739518" y="231124"/>
                  </a:lnTo>
                  <a:lnTo>
                    <a:pt x="1771189" y="208416"/>
                  </a:lnTo>
                  <a:lnTo>
                    <a:pt x="1801621" y="183006"/>
                  </a:lnTo>
                  <a:lnTo>
                    <a:pt x="1678432" y="183006"/>
                  </a:lnTo>
                  <a:lnTo>
                    <a:pt x="1678432" y="139318"/>
                  </a:lnTo>
                  <a:lnTo>
                    <a:pt x="1780286" y="139318"/>
                  </a:lnTo>
                  <a:lnTo>
                    <a:pt x="1780286" y="90677"/>
                  </a:lnTo>
                  <a:lnTo>
                    <a:pt x="1699767" y="90677"/>
                  </a:lnTo>
                  <a:lnTo>
                    <a:pt x="1699767" y="48640"/>
                  </a:lnTo>
                  <a:lnTo>
                    <a:pt x="1780286" y="48640"/>
                  </a:lnTo>
                  <a:lnTo>
                    <a:pt x="1780286" y="3301"/>
                  </a:lnTo>
                  <a:close/>
                </a:path>
                <a:path w="2170429" h="495300">
                  <a:moveTo>
                    <a:pt x="869188" y="3301"/>
                  </a:moveTo>
                  <a:lnTo>
                    <a:pt x="917828" y="3301"/>
                  </a:lnTo>
                  <a:lnTo>
                    <a:pt x="917828" y="37972"/>
                  </a:lnTo>
                  <a:lnTo>
                    <a:pt x="1036320" y="37972"/>
                  </a:lnTo>
                  <a:lnTo>
                    <a:pt x="1036320" y="78358"/>
                  </a:lnTo>
                  <a:lnTo>
                    <a:pt x="917828" y="78358"/>
                  </a:lnTo>
                  <a:lnTo>
                    <a:pt x="917828" y="102996"/>
                  </a:lnTo>
                  <a:lnTo>
                    <a:pt x="1022985" y="102996"/>
                  </a:lnTo>
                  <a:lnTo>
                    <a:pt x="1022985" y="141477"/>
                  </a:lnTo>
                  <a:lnTo>
                    <a:pt x="917828" y="141477"/>
                  </a:lnTo>
                  <a:lnTo>
                    <a:pt x="917828" y="168020"/>
                  </a:lnTo>
                  <a:lnTo>
                    <a:pt x="1047623" y="168020"/>
                  </a:lnTo>
                  <a:lnTo>
                    <a:pt x="1047623" y="209803"/>
                  </a:lnTo>
                  <a:lnTo>
                    <a:pt x="741172" y="209803"/>
                  </a:lnTo>
                  <a:lnTo>
                    <a:pt x="741172" y="168020"/>
                  </a:lnTo>
                  <a:lnTo>
                    <a:pt x="869188" y="168020"/>
                  </a:lnTo>
                  <a:lnTo>
                    <a:pt x="869188" y="141477"/>
                  </a:lnTo>
                  <a:lnTo>
                    <a:pt x="763524" y="141477"/>
                  </a:lnTo>
                  <a:lnTo>
                    <a:pt x="763524" y="102996"/>
                  </a:lnTo>
                  <a:lnTo>
                    <a:pt x="869188" y="102996"/>
                  </a:lnTo>
                  <a:lnTo>
                    <a:pt x="869188" y="78358"/>
                  </a:lnTo>
                  <a:lnTo>
                    <a:pt x="750697" y="78358"/>
                  </a:lnTo>
                  <a:lnTo>
                    <a:pt x="750697" y="37972"/>
                  </a:lnTo>
                  <a:lnTo>
                    <a:pt x="869188" y="37972"/>
                  </a:lnTo>
                  <a:lnTo>
                    <a:pt x="869188" y="3301"/>
                  </a:lnTo>
                  <a:close/>
                </a:path>
                <a:path w="2170429" h="495300">
                  <a:moveTo>
                    <a:pt x="335534" y="2158"/>
                  </a:moveTo>
                  <a:lnTo>
                    <a:pt x="383666" y="11810"/>
                  </a:lnTo>
                  <a:lnTo>
                    <a:pt x="379638" y="33218"/>
                  </a:lnTo>
                  <a:lnTo>
                    <a:pt x="375538" y="52673"/>
                  </a:lnTo>
                  <a:lnTo>
                    <a:pt x="371344" y="70175"/>
                  </a:lnTo>
                  <a:lnTo>
                    <a:pt x="367029" y="85725"/>
                  </a:lnTo>
                  <a:lnTo>
                    <a:pt x="487172" y="85725"/>
                  </a:lnTo>
                  <a:lnTo>
                    <a:pt x="487172" y="130301"/>
                  </a:lnTo>
                  <a:lnTo>
                    <a:pt x="456311" y="130301"/>
                  </a:lnTo>
                  <a:lnTo>
                    <a:pt x="452287" y="192115"/>
                  </a:lnTo>
                  <a:lnTo>
                    <a:pt x="445246" y="247406"/>
                  </a:lnTo>
                  <a:lnTo>
                    <a:pt x="435188" y="296174"/>
                  </a:lnTo>
                  <a:lnTo>
                    <a:pt x="422112" y="338419"/>
                  </a:lnTo>
                  <a:lnTo>
                    <a:pt x="406018" y="374141"/>
                  </a:lnTo>
                  <a:lnTo>
                    <a:pt x="421804" y="394287"/>
                  </a:lnTo>
                  <a:lnTo>
                    <a:pt x="442102" y="414527"/>
                  </a:lnTo>
                  <a:lnTo>
                    <a:pt x="466901" y="434863"/>
                  </a:lnTo>
                  <a:lnTo>
                    <a:pt x="496188" y="455294"/>
                  </a:lnTo>
                  <a:lnTo>
                    <a:pt x="467487" y="495172"/>
                  </a:lnTo>
                  <a:lnTo>
                    <a:pt x="441963" y="478053"/>
                  </a:lnTo>
                  <a:lnTo>
                    <a:pt x="418560" y="458898"/>
                  </a:lnTo>
                  <a:lnTo>
                    <a:pt x="397299" y="437719"/>
                  </a:lnTo>
                  <a:lnTo>
                    <a:pt x="378205" y="414527"/>
                  </a:lnTo>
                  <a:lnTo>
                    <a:pt x="356770" y="436745"/>
                  </a:lnTo>
                  <a:lnTo>
                    <a:pt x="333216" y="457485"/>
                  </a:lnTo>
                  <a:lnTo>
                    <a:pt x="307518" y="476750"/>
                  </a:lnTo>
                  <a:lnTo>
                    <a:pt x="279653" y="494537"/>
                  </a:lnTo>
                  <a:lnTo>
                    <a:pt x="250062" y="455294"/>
                  </a:lnTo>
                  <a:lnTo>
                    <a:pt x="282094" y="433839"/>
                  </a:lnTo>
                  <a:lnTo>
                    <a:pt x="309244" y="412718"/>
                  </a:lnTo>
                  <a:lnTo>
                    <a:pt x="331537" y="391929"/>
                  </a:lnTo>
                  <a:lnTo>
                    <a:pt x="348996" y="371474"/>
                  </a:lnTo>
                  <a:lnTo>
                    <a:pt x="337446" y="345713"/>
                  </a:lnTo>
                  <a:lnTo>
                    <a:pt x="327183" y="318166"/>
                  </a:lnTo>
                  <a:lnTo>
                    <a:pt x="318206" y="288857"/>
                  </a:lnTo>
                  <a:lnTo>
                    <a:pt x="310514" y="257809"/>
                  </a:lnTo>
                  <a:lnTo>
                    <a:pt x="353567" y="237870"/>
                  </a:lnTo>
                  <a:lnTo>
                    <a:pt x="359257" y="262417"/>
                  </a:lnTo>
                  <a:lnTo>
                    <a:pt x="365077" y="284225"/>
                  </a:lnTo>
                  <a:lnTo>
                    <a:pt x="371016" y="303272"/>
                  </a:lnTo>
                  <a:lnTo>
                    <a:pt x="377063" y="319531"/>
                  </a:lnTo>
                  <a:lnTo>
                    <a:pt x="388425" y="286285"/>
                  </a:lnTo>
                  <a:lnTo>
                    <a:pt x="397573" y="243681"/>
                  </a:lnTo>
                  <a:lnTo>
                    <a:pt x="404530" y="191694"/>
                  </a:lnTo>
                  <a:lnTo>
                    <a:pt x="409321" y="130301"/>
                  </a:lnTo>
                  <a:lnTo>
                    <a:pt x="354202" y="130301"/>
                  </a:lnTo>
                  <a:lnTo>
                    <a:pt x="340556" y="167802"/>
                  </a:lnTo>
                  <a:lnTo>
                    <a:pt x="327040" y="200659"/>
                  </a:lnTo>
                  <a:lnTo>
                    <a:pt x="313644" y="228850"/>
                  </a:lnTo>
                  <a:lnTo>
                    <a:pt x="300354" y="252348"/>
                  </a:lnTo>
                  <a:lnTo>
                    <a:pt x="265175" y="216026"/>
                  </a:lnTo>
                  <a:lnTo>
                    <a:pt x="289081" y="166518"/>
                  </a:lnTo>
                  <a:lnTo>
                    <a:pt x="308784" y="114379"/>
                  </a:lnTo>
                  <a:lnTo>
                    <a:pt x="324272" y="59596"/>
                  </a:lnTo>
                  <a:lnTo>
                    <a:pt x="335534" y="2158"/>
                  </a:lnTo>
                  <a:close/>
                </a:path>
                <a:path w="2170429" h="495300">
                  <a:moveTo>
                    <a:pt x="2003424" y="0"/>
                  </a:moveTo>
                  <a:lnTo>
                    <a:pt x="2048764" y="9016"/>
                  </a:lnTo>
                  <a:lnTo>
                    <a:pt x="2046053" y="27662"/>
                  </a:lnTo>
                  <a:lnTo>
                    <a:pt x="2043080" y="46259"/>
                  </a:lnTo>
                  <a:lnTo>
                    <a:pt x="2039870" y="64809"/>
                  </a:lnTo>
                  <a:lnTo>
                    <a:pt x="2036444" y="83312"/>
                  </a:lnTo>
                  <a:lnTo>
                    <a:pt x="2164588" y="83312"/>
                  </a:lnTo>
                  <a:lnTo>
                    <a:pt x="2164588" y="129158"/>
                  </a:lnTo>
                  <a:lnTo>
                    <a:pt x="2130933" y="129158"/>
                  </a:lnTo>
                  <a:lnTo>
                    <a:pt x="2126282" y="191703"/>
                  </a:lnTo>
                  <a:lnTo>
                    <a:pt x="2118267" y="247360"/>
                  </a:lnTo>
                  <a:lnTo>
                    <a:pt x="2106875" y="296128"/>
                  </a:lnTo>
                  <a:lnTo>
                    <a:pt x="2092093" y="338007"/>
                  </a:lnTo>
                  <a:lnTo>
                    <a:pt x="2073910" y="372998"/>
                  </a:lnTo>
                  <a:lnTo>
                    <a:pt x="2092789" y="396267"/>
                  </a:lnTo>
                  <a:lnTo>
                    <a:pt x="2115121" y="417893"/>
                  </a:lnTo>
                  <a:lnTo>
                    <a:pt x="2140882" y="437899"/>
                  </a:lnTo>
                  <a:lnTo>
                    <a:pt x="2170048" y="456310"/>
                  </a:lnTo>
                  <a:lnTo>
                    <a:pt x="2140458" y="495172"/>
                  </a:lnTo>
                  <a:lnTo>
                    <a:pt x="2112408" y="476194"/>
                  </a:lnTo>
                  <a:lnTo>
                    <a:pt x="2087133" y="455834"/>
                  </a:lnTo>
                  <a:lnTo>
                    <a:pt x="2064644" y="434093"/>
                  </a:lnTo>
                  <a:lnTo>
                    <a:pt x="2044954" y="410971"/>
                  </a:lnTo>
                  <a:lnTo>
                    <a:pt x="2021048" y="434385"/>
                  </a:lnTo>
                  <a:lnTo>
                    <a:pt x="1994677" y="455882"/>
                  </a:lnTo>
                  <a:lnTo>
                    <a:pt x="1965854" y="475497"/>
                  </a:lnTo>
                  <a:lnTo>
                    <a:pt x="1934590" y="493267"/>
                  </a:lnTo>
                  <a:lnTo>
                    <a:pt x="1900428" y="456310"/>
                  </a:lnTo>
                  <a:lnTo>
                    <a:pt x="1936642" y="436929"/>
                  </a:lnTo>
                  <a:lnTo>
                    <a:pt x="1968309" y="416131"/>
                  </a:lnTo>
                  <a:lnTo>
                    <a:pt x="1995404" y="393928"/>
                  </a:lnTo>
                  <a:lnTo>
                    <a:pt x="2017903" y="370331"/>
                  </a:lnTo>
                  <a:lnTo>
                    <a:pt x="2007612" y="350000"/>
                  </a:lnTo>
                  <a:lnTo>
                    <a:pt x="1997868" y="324453"/>
                  </a:lnTo>
                  <a:lnTo>
                    <a:pt x="1988649" y="293715"/>
                  </a:lnTo>
                  <a:lnTo>
                    <a:pt x="1979930" y="257809"/>
                  </a:lnTo>
                  <a:lnTo>
                    <a:pt x="2023110" y="237870"/>
                  </a:lnTo>
                  <a:lnTo>
                    <a:pt x="2027797" y="262306"/>
                  </a:lnTo>
                  <a:lnTo>
                    <a:pt x="2033460" y="284765"/>
                  </a:lnTo>
                  <a:lnTo>
                    <a:pt x="2040076" y="305272"/>
                  </a:lnTo>
                  <a:lnTo>
                    <a:pt x="2047620" y="323849"/>
                  </a:lnTo>
                  <a:lnTo>
                    <a:pt x="2062343" y="284392"/>
                  </a:lnTo>
                  <a:lnTo>
                    <a:pt x="2073386" y="238791"/>
                  </a:lnTo>
                  <a:lnTo>
                    <a:pt x="2080785" y="187047"/>
                  </a:lnTo>
                  <a:lnTo>
                    <a:pt x="2084578" y="129158"/>
                  </a:lnTo>
                  <a:lnTo>
                    <a:pt x="2024761" y="129158"/>
                  </a:lnTo>
                  <a:lnTo>
                    <a:pt x="2012610" y="164449"/>
                  </a:lnTo>
                  <a:lnTo>
                    <a:pt x="1998424" y="199072"/>
                  </a:lnTo>
                  <a:lnTo>
                    <a:pt x="1982166" y="233029"/>
                  </a:lnTo>
                  <a:lnTo>
                    <a:pt x="1963801" y="266318"/>
                  </a:lnTo>
                  <a:lnTo>
                    <a:pt x="1932432" y="228853"/>
                  </a:lnTo>
                  <a:lnTo>
                    <a:pt x="1953433" y="188423"/>
                  </a:lnTo>
                  <a:lnTo>
                    <a:pt x="1971027" y="145316"/>
                  </a:lnTo>
                  <a:lnTo>
                    <a:pt x="1985220" y="99539"/>
                  </a:lnTo>
                  <a:lnTo>
                    <a:pt x="1996017" y="51098"/>
                  </a:lnTo>
                  <a:lnTo>
                    <a:pt x="2003424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74639" y="3384041"/>
              <a:ext cx="192658" cy="11950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2036445" y="4499559"/>
            <a:ext cx="5023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AF50"/>
                </a:solidFill>
                <a:latin typeface="Malgun Gothic"/>
                <a:cs typeface="Malgun Gothic"/>
              </a:rPr>
              <a:t>~「節能</a:t>
            </a:r>
            <a:r>
              <a:rPr sz="3600" b="1" spc="-15" dirty="0">
                <a:solidFill>
                  <a:srgbClr val="00AF50"/>
                </a:solidFill>
                <a:latin typeface="Malgun Gothic"/>
                <a:cs typeface="Malgun Gothic"/>
              </a:rPr>
              <a:t>省</a:t>
            </a:r>
            <a:r>
              <a:rPr sz="3600" b="1" dirty="0">
                <a:solidFill>
                  <a:srgbClr val="00AF50"/>
                </a:solidFill>
                <a:latin typeface="Malgun Gothic"/>
                <a:cs typeface="Malgun Gothic"/>
              </a:rPr>
              <a:t>電</a:t>
            </a:r>
            <a:r>
              <a:rPr sz="3600" b="1" spc="-80" dirty="0">
                <a:solidFill>
                  <a:srgbClr val="00AF50"/>
                </a:solidFill>
                <a:latin typeface="Malgun Gothic"/>
                <a:cs typeface="Malgun Gothic"/>
              </a:rPr>
              <a:t> </a:t>
            </a:r>
            <a:r>
              <a:rPr sz="3600" b="1" spc="-5" dirty="0">
                <a:solidFill>
                  <a:srgbClr val="00AF50"/>
                </a:solidFill>
                <a:latin typeface="Malgun Gothic"/>
                <a:cs typeface="Malgun Gothic"/>
              </a:rPr>
              <a:t>人人有責」</a:t>
            </a:r>
            <a:r>
              <a:rPr sz="3600" b="1" dirty="0">
                <a:solidFill>
                  <a:srgbClr val="00AF50"/>
                </a:solidFill>
                <a:latin typeface="Malgun Gothic"/>
                <a:cs typeface="Malgun Gothic"/>
              </a:rPr>
              <a:t>~</a:t>
            </a:r>
            <a:endParaRPr sz="3600">
              <a:latin typeface="Malgun Gothic"/>
              <a:cs typeface="Malgun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8644" y="6349306"/>
            <a:ext cx="2243455" cy="46926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210"/>
              </a:spcBef>
            </a:pP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400" b="1" spc="254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400">
              <a:latin typeface="Microsoft JhengHei"/>
              <a:cs typeface="Microsoft JhengHei"/>
            </a:endParaRPr>
          </a:p>
          <a:p>
            <a:pPr marL="12700">
              <a:lnSpc>
                <a:spcPts val="1655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400" b="1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77615" y="6541661"/>
            <a:ext cx="139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</a:t>
            </a: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78070" y="6541661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40451" y="6541661"/>
            <a:ext cx="63500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911352"/>
            <a:ext cx="8254365" cy="5941060"/>
            <a:chOff x="118871" y="911352"/>
            <a:chExt cx="8254365" cy="5941060"/>
          </a:xfrm>
        </p:grpSpPr>
        <p:sp>
          <p:nvSpPr>
            <p:cNvPr id="3" name="object 3"/>
            <p:cNvSpPr/>
            <p:nvPr/>
          </p:nvSpPr>
          <p:spPr>
            <a:xfrm>
              <a:off x="894588" y="1086612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6423659"/>
              <a:ext cx="428244" cy="4282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889247"/>
              <a:ext cx="8058911" cy="24825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227" y="3884675"/>
              <a:ext cx="8068309" cy="2491740"/>
            </a:xfrm>
            <a:custGeom>
              <a:avLst/>
              <a:gdLst/>
              <a:ahLst/>
              <a:cxnLst/>
              <a:rect l="l" t="t" r="r" b="b"/>
              <a:pathLst>
                <a:path w="8068309" h="2491740">
                  <a:moveTo>
                    <a:pt x="0" y="2491740"/>
                  </a:moveTo>
                  <a:lnTo>
                    <a:pt x="8068056" y="2491740"/>
                  </a:lnTo>
                  <a:lnTo>
                    <a:pt x="8068056" y="0"/>
                  </a:lnTo>
                  <a:lnTo>
                    <a:pt x="0" y="0"/>
                  </a:lnTo>
                  <a:lnTo>
                    <a:pt x="0" y="24917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403" y="911352"/>
              <a:ext cx="8179308" cy="29778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303007" y="5743143"/>
            <a:ext cx="9144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5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49829" y="432562"/>
            <a:ext cx="5255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latin typeface="Microsoft JhengHei"/>
                <a:cs typeface="Microsoft JhengHei"/>
              </a:rPr>
              <a:t>比較近三年度用</a:t>
            </a:r>
            <a:r>
              <a:rPr sz="3200" b="1" spc="-50" dirty="0">
                <a:latin typeface="Microsoft JhengHei"/>
                <a:cs typeface="Microsoft JhengHei"/>
              </a:rPr>
              <a:t>電</a:t>
            </a:r>
            <a:r>
              <a:rPr sz="3200" b="1" spc="-40" dirty="0">
                <a:latin typeface="Microsoft JhengHei"/>
                <a:cs typeface="Microsoft JhengHei"/>
              </a:rPr>
              <a:t>度</a:t>
            </a:r>
            <a:r>
              <a:rPr sz="3200" b="1" spc="-50" dirty="0">
                <a:latin typeface="Microsoft JhengHei"/>
                <a:cs typeface="Microsoft JhengHei"/>
              </a:rPr>
              <a:t>數</a:t>
            </a:r>
            <a:r>
              <a:rPr sz="3200" b="1" spc="-40" dirty="0">
                <a:latin typeface="Microsoft JhengHei"/>
                <a:cs typeface="Microsoft JhengHei"/>
              </a:rPr>
              <a:t>及</a:t>
            </a:r>
            <a:r>
              <a:rPr sz="3200" b="1" spc="-50" dirty="0">
                <a:latin typeface="Microsoft JhengHei"/>
                <a:cs typeface="Microsoft JhengHei"/>
              </a:rPr>
              <a:t>費</a:t>
            </a:r>
            <a:r>
              <a:rPr sz="3200" b="1" dirty="0">
                <a:latin typeface="Microsoft JhengHei"/>
                <a:cs typeface="Microsoft JhengHei"/>
              </a:rPr>
              <a:t>用</a:t>
            </a:r>
            <a:endParaRPr sz="32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15384" y="3046476"/>
            <a:ext cx="2573020" cy="3228340"/>
            <a:chOff x="4215384" y="3046476"/>
            <a:chExt cx="2573020" cy="3228340"/>
          </a:xfrm>
        </p:grpSpPr>
        <p:sp>
          <p:nvSpPr>
            <p:cNvPr id="11" name="object 11"/>
            <p:cNvSpPr/>
            <p:nvPr/>
          </p:nvSpPr>
          <p:spPr>
            <a:xfrm>
              <a:off x="4223004" y="3054096"/>
              <a:ext cx="2534920" cy="3075940"/>
            </a:xfrm>
            <a:custGeom>
              <a:avLst/>
              <a:gdLst/>
              <a:ahLst/>
              <a:cxnLst/>
              <a:rect l="l" t="t" r="r" b="b"/>
              <a:pathLst>
                <a:path w="2534920" h="3075940">
                  <a:moveTo>
                    <a:pt x="0" y="3075432"/>
                  </a:moveTo>
                  <a:lnTo>
                    <a:pt x="949451" y="3075432"/>
                  </a:lnTo>
                  <a:lnTo>
                    <a:pt x="949451" y="2625852"/>
                  </a:lnTo>
                  <a:lnTo>
                    <a:pt x="0" y="2625852"/>
                  </a:lnTo>
                  <a:lnTo>
                    <a:pt x="0" y="3075432"/>
                  </a:lnTo>
                  <a:close/>
                </a:path>
                <a:path w="2534920" h="3075940">
                  <a:moveTo>
                    <a:pt x="2043684" y="519684"/>
                  </a:moveTo>
                  <a:lnTo>
                    <a:pt x="2534412" y="519684"/>
                  </a:lnTo>
                  <a:lnTo>
                    <a:pt x="2534412" y="0"/>
                  </a:lnTo>
                  <a:lnTo>
                    <a:pt x="2043684" y="0"/>
                  </a:lnTo>
                  <a:lnTo>
                    <a:pt x="2043684" y="519684"/>
                  </a:lnTo>
                  <a:close/>
                </a:path>
                <a:path w="2534920" h="3075940">
                  <a:moveTo>
                    <a:pt x="134112" y="504444"/>
                  </a:moveTo>
                  <a:lnTo>
                    <a:pt x="1129284" y="504444"/>
                  </a:lnTo>
                  <a:lnTo>
                    <a:pt x="1129284" y="0"/>
                  </a:lnTo>
                  <a:lnTo>
                    <a:pt x="134112" y="0"/>
                  </a:lnTo>
                  <a:lnTo>
                    <a:pt x="134112" y="504444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3104" y="5826252"/>
              <a:ext cx="1764792" cy="44810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72456" y="5975604"/>
              <a:ext cx="1470660" cy="154305"/>
            </a:xfrm>
            <a:custGeom>
              <a:avLst/>
              <a:gdLst/>
              <a:ahLst/>
              <a:cxnLst/>
              <a:rect l="l" t="t" r="r" b="b"/>
              <a:pathLst>
                <a:path w="1470659" h="154304">
                  <a:moveTo>
                    <a:pt x="0" y="153924"/>
                  </a:moveTo>
                  <a:lnTo>
                    <a:pt x="1470659" y="153924"/>
                  </a:lnTo>
                  <a:lnTo>
                    <a:pt x="1470659" y="0"/>
                  </a:lnTo>
                  <a:lnTo>
                    <a:pt x="0" y="0"/>
                  </a:lnTo>
                  <a:lnTo>
                    <a:pt x="0" y="153924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9383" y="6390141"/>
            <a:ext cx="1663700" cy="3587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85"/>
              </a:spcBef>
            </a:pP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05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6423659"/>
            <a:ext cx="428244" cy="42824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49829" y="432562"/>
            <a:ext cx="5255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0" dirty="0">
                <a:latin typeface="Microsoft JhengHei"/>
                <a:cs typeface="Microsoft JhengHei"/>
              </a:rPr>
              <a:t>比較近三個月用</a:t>
            </a:r>
            <a:r>
              <a:rPr sz="3200" b="1" spc="-50" dirty="0">
                <a:latin typeface="Microsoft JhengHei"/>
                <a:cs typeface="Microsoft JhengHei"/>
              </a:rPr>
              <a:t>電</a:t>
            </a:r>
            <a:r>
              <a:rPr sz="3200" b="1" spc="-40" dirty="0">
                <a:latin typeface="Microsoft JhengHei"/>
                <a:cs typeface="Microsoft JhengHei"/>
              </a:rPr>
              <a:t>度</a:t>
            </a:r>
            <a:r>
              <a:rPr sz="3200" b="1" spc="-50" dirty="0">
                <a:latin typeface="Microsoft JhengHei"/>
                <a:cs typeface="Microsoft JhengHei"/>
              </a:rPr>
              <a:t>數</a:t>
            </a:r>
            <a:r>
              <a:rPr sz="3200" b="1" spc="-40" dirty="0">
                <a:latin typeface="Microsoft JhengHei"/>
                <a:cs typeface="Microsoft JhengHei"/>
              </a:rPr>
              <a:t>及</a:t>
            </a:r>
            <a:r>
              <a:rPr sz="3200" b="1" spc="-50" dirty="0">
                <a:latin typeface="Microsoft JhengHei"/>
                <a:cs typeface="Microsoft JhengHei"/>
              </a:rPr>
              <a:t>費</a:t>
            </a:r>
            <a:r>
              <a:rPr sz="3200" b="1" dirty="0">
                <a:latin typeface="Microsoft JhengHei"/>
                <a:cs typeface="Microsoft JhengHei"/>
              </a:rPr>
              <a:t>用</a:t>
            </a:r>
            <a:endParaRPr sz="32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45527" y="2489963"/>
            <a:ext cx="4178300" cy="3296920"/>
            <a:chOff x="4845527" y="2489963"/>
            <a:chExt cx="4178300" cy="32969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5527" y="2489963"/>
              <a:ext cx="4011960" cy="305229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982967" y="4904232"/>
              <a:ext cx="1210310" cy="654050"/>
            </a:xfrm>
            <a:custGeom>
              <a:avLst/>
              <a:gdLst/>
              <a:ahLst/>
              <a:cxnLst/>
              <a:rect l="l" t="t" r="r" b="b"/>
              <a:pathLst>
                <a:path w="1210309" h="654050">
                  <a:moveTo>
                    <a:pt x="0" y="653796"/>
                  </a:moveTo>
                  <a:lnTo>
                    <a:pt x="1210055" y="653796"/>
                  </a:lnTo>
                  <a:lnTo>
                    <a:pt x="1210055" y="0"/>
                  </a:lnTo>
                  <a:lnTo>
                    <a:pt x="0" y="0"/>
                  </a:lnTo>
                  <a:lnTo>
                    <a:pt x="0" y="653796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3023" y="5029200"/>
              <a:ext cx="601980" cy="170815"/>
            </a:xfrm>
            <a:custGeom>
              <a:avLst/>
              <a:gdLst/>
              <a:ahLst/>
              <a:cxnLst/>
              <a:rect l="l" t="t" r="r" b="b"/>
              <a:pathLst>
                <a:path w="601979" h="170814">
                  <a:moveTo>
                    <a:pt x="0" y="170687"/>
                  </a:moveTo>
                  <a:lnTo>
                    <a:pt x="601979" y="170687"/>
                  </a:lnTo>
                  <a:lnTo>
                    <a:pt x="601979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152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55279" y="5149596"/>
              <a:ext cx="1068336" cy="6369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193023" y="5387340"/>
              <a:ext cx="601980" cy="170815"/>
            </a:xfrm>
            <a:custGeom>
              <a:avLst/>
              <a:gdLst/>
              <a:ahLst/>
              <a:cxnLst/>
              <a:rect l="l" t="t" r="r" b="b"/>
              <a:pathLst>
                <a:path w="601979" h="170814">
                  <a:moveTo>
                    <a:pt x="0" y="170688"/>
                  </a:moveTo>
                  <a:lnTo>
                    <a:pt x="601979" y="170688"/>
                  </a:lnTo>
                  <a:lnTo>
                    <a:pt x="601979" y="0"/>
                  </a:lnTo>
                  <a:lnTo>
                    <a:pt x="0" y="0"/>
                  </a:lnTo>
                  <a:lnTo>
                    <a:pt x="0" y="170688"/>
                  </a:lnTo>
                  <a:close/>
                </a:path>
              </a:pathLst>
            </a:custGeom>
            <a:ln w="152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28605" y="1459283"/>
            <a:ext cx="3816985" cy="2950210"/>
            <a:chOff x="628605" y="1459283"/>
            <a:chExt cx="3816985" cy="295021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05" y="1459283"/>
              <a:ext cx="3816902" cy="294877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52344" y="3791712"/>
              <a:ext cx="1111250" cy="609600"/>
            </a:xfrm>
            <a:custGeom>
              <a:avLst/>
              <a:gdLst/>
              <a:ahLst/>
              <a:cxnLst/>
              <a:rect l="l" t="t" r="r" b="b"/>
              <a:pathLst>
                <a:path w="1111250" h="609600">
                  <a:moveTo>
                    <a:pt x="0" y="609600"/>
                  </a:moveTo>
                  <a:lnTo>
                    <a:pt x="1110995" y="609600"/>
                  </a:lnTo>
                  <a:lnTo>
                    <a:pt x="111099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52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63339" y="3791712"/>
              <a:ext cx="512445" cy="609600"/>
            </a:xfrm>
            <a:custGeom>
              <a:avLst/>
              <a:gdLst/>
              <a:ahLst/>
              <a:cxnLst/>
              <a:rect l="l" t="t" r="r" b="b"/>
              <a:pathLst>
                <a:path w="512445" h="609600">
                  <a:moveTo>
                    <a:pt x="0" y="609600"/>
                  </a:moveTo>
                  <a:lnTo>
                    <a:pt x="512063" y="609600"/>
                  </a:lnTo>
                  <a:lnTo>
                    <a:pt x="512063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52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9383" y="6390141"/>
            <a:ext cx="1663700" cy="3587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85"/>
              </a:spcBef>
            </a:pP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05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6423659"/>
            <a:ext cx="428244" cy="4282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97227" y="430148"/>
            <a:ext cx="59397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40" dirty="0">
                <a:latin typeface="Microsoft JhengHei"/>
                <a:cs typeface="Microsoft JhengHei"/>
              </a:rPr>
              <a:t>比較</a:t>
            </a:r>
            <a:r>
              <a:rPr sz="3300" spc="-45" dirty="0">
                <a:latin typeface="Microsoft JhengHei"/>
                <a:cs typeface="Microsoft JhengHei"/>
              </a:rPr>
              <a:t>110</a:t>
            </a:r>
            <a:r>
              <a:rPr sz="3300" spc="-35" dirty="0">
                <a:latin typeface="Microsoft JhengHei"/>
                <a:cs typeface="Microsoft JhengHei"/>
              </a:rPr>
              <a:t>/</a:t>
            </a:r>
            <a:r>
              <a:rPr sz="3300" spc="-45" dirty="0">
                <a:latin typeface="Microsoft JhengHei"/>
                <a:cs typeface="Microsoft JhengHei"/>
              </a:rPr>
              <a:t>11</a:t>
            </a:r>
            <a:r>
              <a:rPr sz="3300" spc="-35" dirty="0">
                <a:latin typeface="Microsoft JhengHei"/>
                <a:cs typeface="Microsoft JhengHei"/>
              </a:rPr>
              <a:t>1</a:t>
            </a:r>
            <a:r>
              <a:rPr sz="3300" spc="-40" dirty="0">
                <a:latin typeface="Microsoft JhengHei"/>
                <a:cs typeface="Microsoft JhengHei"/>
              </a:rPr>
              <a:t>上學期用電</a:t>
            </a:r>
            <a:r>
              <a:rPr sz="3300" spc="-35" dirty="0">
                <a:latin typeface="Microsoft JhengHei"/>
                <a:cs typeface="Microsoft JhengHei"/>
              </a:rPr>
              <a:t>量/</a:t>
            </a:r>
            <a:r>
              <a:rPr sz="3300" spc="-40" dirty="0">
                <a:latin typeface="Microsoft JhengHei"/>
                <a:cs typeface="Microsoft JhengHei"/>
              </a:rPr>
              <a:t>費用</a:t>
            </a:r>
            <a:endParaRPr sz="33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7020" y="3693159"/>
            <a:ext cx="2034539" cy="445134"/>
          </a:xfrm>
          <a:custGeom>
            <a:avLst/>
            <a:gdLst/>
            <a:ahLst/>
            <a:cxnLst/>
            <a:rect l="l" t="t" r="r" b="b"/>
            <a:pathLst>
              <a:path w="2034539" h="445135">
                <a:moveTo>
                  <a:pt x="2034527" y="0"/>
                </a:moveTo>
                <a:lnTo>
                  <a:pt x="1700784" y="0"/>
                </a:lnTo>
                <a:lnTo>
                  <a:pt x="0" y="0"/>
                </a:lnTo>
                <a:lnTo>
                  <a:pt x="0" y="445008"/>
                </a:lnTo>
                <a:lnTo>
                  <a:pt x="1700784" y="445008"/>
                </a:lnTo>
                <a:lnTo>
                  <a:pt x="2034527" y="445008"/>
                </a:lnTo>
                <a:lnTo>
                  <a:pt x="203452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1616658"/>
            <a:ext cx="4686300" cy="202628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62890" indent="-250825">
              <a:lnSpc>
                <a:spcPct val="100000"/>
              </a:lnSpc>
              <a:spcBef>
                <a:spcPts val="910"/>
              </a:spcBef>
              <a:buClr>
                <a:srgbClr val="1CACE3"/>
              </a:buClr>
              <a:buSzPct val="96153"/>
              <a:buFont typeface="Wingdings"/>
              <a:buChar char=""/>
              <a:tabLst>
                <a:tab pos="263525" algn="l"/>
              </a:tabLst>
            </a:pPr>
            <a:r>
              <a:rPr sz="2600" spc="15" dirty="0">
                <a:solidFill>
                  <a:srgbClr val="124262"/>
                </a:solidFill>
                <a:latin typeface="Microsoft JhengHei"/>
                <a:cs typeface="Microsoft JhengHei"/>
              </a:rPr>
              <a:t>110</a:t>
            </a: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學年上學期</a:t>
            </a:r>
            <a:r>
              <a:rPr sz="2600" spc="10" dirty="0">
                <a:solidFill>
                  <a:srgbClr val="124262"/>
                </a:solidFill>
                <a:latin typeface="Microsoft JhengHei"/>
                <a:cs typeface="Microsoft JhengHei"/>
              </a:rPr>
              <a:t>(110.8~111.1)</a:t>
            </a:r>
            <a:endParaRPr sz="2600">
              <a:latin typeface="Microsoft JhengHei"/>
              <a:cs typeface="Microsoft JhengHei"/>
            </a:endParaRPr>
          </a:p>
          <a:p>
            <a:pPr marL="265430" marR="622935">
              <a:lnSpc>
                <a:spcPct val="126200"/>
              </a:lnSpc>
              <a:spcBef>
                <a:spcPts val="5"/>
              </a:spcBef>
              <a:tabLst>
                <a:tab pos="2019935" algn="l"/>
              </a:tabLst>
            </a:pP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用電量累計</a:t>
            </a:r>
            <a:r>
              <a:rPr sz="2600" spc="-50" dirty="0">
                <a:solidFill>
                  <a:srgbClr val="124262"/>
                </a:solidFill>
                <a:latin typeface="Microsoft JhengHei"/>
                <a:cs typeface="Microsoft JhengHe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11,732,000</a:t>
            </a:r>
            <a:r>
              <a:rPr sz="2600" spc="25" dirty="0">
                <a:solidFill>
                  <a:srgbClr val="FF0000"/>
                </a:solidFill>
                <a:latin typeface="Microsoft JhengHei"/>
                <a:cs typeface="Microsoft JhengHei"/>
              </a:rPr>
              <a:t>度 </a:t>
            </a: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電費累計</a:t>
            </a:r>
            <a:r>
              <a:rPr sz="2600" dirty="0">
                <a:solidFill>
                  <a:srgbClr val="124262"/>
                </a:solidFill>
                <a:latin typeface="Microsoft JhengHei"/>
                <a:cs typeface="Microsoft JhengHei"/>
              </a:rPr>
              <a:t>	</a:t>
            </a:r>
            <a:r>
              <a:rPr sz="2600" spc="10" dirty="0">
                <a:solidFill>
                  <a:srgbClr val="124262"/>
                </a:solidFill>
                <a:latin typeface="Microsoft JhengHei"/>
                <a:cs typeface="Microsoft JhengHei"/>
              </a:rPr>
              <a:t>30,328</a:t>
            </a:r>
            <a:r>
              <a:rPr sz="2600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,</a:t>
            </a:r>
            <a:r>
              <a:rPr sz="2600" spc="15" dirty="0">
                <a:solidFill>
                  <a:srgbClr val="124262"/>
                </a:solidFill>
                <a:latin typeface="Microsoft JhengHei"/>
                <a:cs typeface="Microsoft JhengHei"/>
              </a:rPr>
              <a:t>98</a:t>
            </a:r>
            <a:r>
              <a:rPr sz="2600" spc="10" dirty="0">
                <a:solidFill>
                  <a:srgbClr val="124262"/>
                </a:solidFill>
                <a:latin typeface="Microsoft JhengHei"/>
                <a:cs typeface="Microsoft JhengHei"/>
              </a:rPr>
              <a:t>4</a:t>
            </a: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元</a:t>
            </a:r>
            <a:endParaRPr sz="2600">
              <a:latin typeface="Microsoft JhengHei"/>
              <a:cs typeface="Microsoft JhengHei"/>
            </a:endParaRPr>
          </a:p>
          <a:p>
            <a:pPr marL="262890" indent="-250825">
              <a:lnSpc>
                <a:spcPct val="100000"/>
              </a:lnSpc>
              <a:spcBef>
                <a:spcPts val="815"/>
              </a:spcBef>
              <a:buClr>
                <a:srgbClr val="1CACE3"/>
              </a:buClr>
              <a:buSzPct val="96153"/>
              <a:buFont typeface="Wingdings"/>
              <a:buChar char=""/>
              <a:tabLst>
                <a:tab pos="263525" algn="l"/>
              </a:tabLst>
            </a:pPr>
            <a:r>
              <a:rPr sz="2600" spc="10" dirty="0">
                <a:solidFill>
                  <a:srgbClr val="124262"/>
                </a:solidFill>
                <a:latin typeface="Microsoft JhengHei"/>
                <a:cs typeface="Microsoft JhengHei"/>
              </a:rPr>
              <a:t>111</a:t>
            </a: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學年上學</a:t>
            </a:r>
            <a:r>
              <a:rPr sz="2600" spc="30" dirty="0">
                <a:solidFill>
                  <a:srgbClr val="124262"/>
                </a:solidFill>
                <a:latin typeface="Microsoft JhengHei"/>
                <a:cs typeface="Microsoft JhengHei"/>
              </a:rPr>
              <a:t>期</a:t>
            </a:r>
            <a:r>
              <a:rPr sz="2600" spc="10" dirty="0">
                <a:solidFill>
                  <a:srgbClr val="124262"/>
                </a:solidFill>
                <a:latin typeface="Microsoft JhengHei"/>
                <a:cs typeface="Microsoft JhengHei"/>
              </a:rPr>
              <a:t>(111.8~112.1)</a:t>
            </a:r>
            <a:endParaRPr sz="26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383" y="6390141"/>
            <a:ext cx="1663700" cy="3587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85"/>
              </a:spcBef>
            </a:pP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05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591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9846" y="6493136"/>
            <a:ext cx="635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8046" y="6493136"/>
            <a:ext cx="139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0"/>
              </a:lnSpc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548" y="3617163"/>
            <a:ext cx="3814445" cy="1025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6200"/>
              </a:lnSpc>
              <a:spcBef>
                <a:spcPts val="90"/>
              </a:spcBef>
              <a:tabLst>
                <a:tab pos="1766570" algn="l"/>
              </a:tabLst>
            </a:pP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用電量累計</a:t>
            </a:r>
            <a:r>
              <a:rPr sz="2600" spc="-55" dirty="0">
                <a:solidFill>
                  <a:srgbClr val="124262"/>
                </a:solidFill>
                <a:latin typeface="Microsoft JhengHei"/>
                <a:cs typeface="Microsoft JhengHei"/>
              </a:rPr>
              <a:t> </a:t>
            </a:r>
            <a:r>
              <a:rPr sz="2600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12,336,800</a:t>
            </a:r>
            <a:r>
              <a:rPr sz="2600" spc="25" dirty="0">
                <a:solidFill>
                  <a:srgbClr val="FF0000"/>
                </a:solidFill>
                <a:latin typeface="Microsoft JhengHei"/>
                <a:cs typeface="Microsoft JhengHei"/>
              </a:rPr>
              <a:t>度 </a:t>
            </a: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電費累計</a:t>
            </a:r>
            <a:r>
              <a:rPr sz="2600" dirty="0">
                <a:solidFill>
                  <a:srgbClr val="124262"/>
                </a:solidFill>
                <a:latin typeface="Microsoft JhengHei"/>
                <a:cs typeface="Microsoft JhengHei"/>
              </a:rPr>
              <a:t>	</a:t>
            </a:r>
            <a:r>
              <a:rPr sz="2600" spc="10" dirty="0">
                <a:solidFill>
                  <a:srgbClr val="124262"/>
                </a:solidFill>
                <a:latin typeface="Microsoft JhengHei"/>
                <a:cs typeface="Microsoft JhengHei"/>
              </a:rPr>
              <a:t>36,717</a:t>
            </a:r>
            <a:r>
              <a:rPr sz="2600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,</a:t>
            </a:r>
            <a:r>
              <a:rPr sz="2600" spc="15" dirty="0">
                <a:solidFill>
                  <a:srgbClr val="124262"/>
                </a:solidFill>
                <a:latin typeface="Microsoft JhengHei"/>
                <a:cs typeface="Microsoft JhengHei"/>
              </a:rPr>
              <a:t>72</a:t>
            </a:r>
            <a:r>
              <a:rPr sz="2600" spc="10" dirty="0">
                <a:solidFill>
                  <a:srgbClr val="124262"/>
                </a:solidFill>
                <a:latin typeface="Microsoft JhengHei"/>
                <a:cs typeface="Microsoft JhengHei"/>
              </a:rPr>
              <a:t>4</a:t>
            </a:r>
            <a:r>
              <a:rPr sz="2600" spc="25" dirty="0">
                <a:solidFill>
                  <a:srgbClr val="124262"/>
                </a:solidFill>
                <a:latin typeface="Microsoft JhengHei"/>
                <a:cs typeface="Microsoft JhengHei"/>
              </a:rPr>
              <a:t>元</a:t>
            </a:r>
            <a:endParaRPr sz="26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48428" y="3693159"/>
            <a:ext cx="3543935" cy="44513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90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10"/>
              </a:spcBef>
            </a:pPr>
            <a:r>
              <a:rPr sz="1500" spc="-5" dirty="0">
                <a:latin typeface="Microsoft JhengHei"/>
                <a:cs typeface="Microsoft JhengHei"/>
              </a:rPr>
              <a:t>(</a:t>
            </a:r>
            <a:r>
              <a:rPr sz="1500" dirty="0">
                <a:latin typeface="Microsoft JhengHei"/>
                <a:cs typeface="Microsoft JhengHei"/>
              </a:rPr>
              <a:t>比</a:t>
            </a:r>
            <a:r>
              <a:rPr sz="1500" spc="-10" dirty="0">
                <a:latin typeface="Microsoft JhengHei"/>
                <a:cs typeface="Microsoft JhengHei"/>
              </a:rPr>
              <a:t>110</a:t>
            </a:r>
            <a:r>
              <a:rPr sz="1500" dirty="0">
                <a:latin typeface="Microsoft JhengHei"/>
                <a:cs typeface="Microsoft JhengHei"/>
              </a:rPr>
              <a:t>學年上學期增加</a:t>
            </a:r>
            <a:r>
              <a:rPr sz="1500" spc="-5" dirty="0">
                <a:latin typeface="Microsoft JhengHei"/>
                <a:cs typeface="Microsoft JhengHei"/>
              </a:rPr>
              <a:t>604,800</a:t>
            </a:r>
            <a:r>
              <a:rPr sz="1500" dirty="0">
                <a:latin typeface="Microsoft JhengHei"/>
                <a:cs typeface="Microsoft JhengHei"/>
              </a:rPr>
              <a:t>度，</a:t>
            </a:r>
            <a:r>
              <a:rPr sz="1500" spc="10" dirty="0">
                <a:latin typeface="Microsoft JhengHei"/>
                <a:cs typeface="Microsoft JhengHei"/>
              </a:rPr>
              <a:t>約</a:t>
            </a:r>
            <a:r>
              <a:rPr sz="1500" spc="-5" dirty="0">
                <a:latin typeface="Microsoft JhengHei"/>
                <a:cs typeface="Microsoft JhengHei"/>
              </a:rPr>
              <a:t>5%)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8428" y="4193032"/>
            <a:ext cx="4004310" cy="445134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907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410"/>
              </a:spcBef>
            </a:pPr>
            <a:r>
              <a:rPr sz="1500" spc="-5" dirty="0">
                <a:latin typeface="Microsoft JhengHei"/>
                <a:cs typeface="Microsoft JhengHei"/>
              </a:rPr>
              <a:t>(</a:t>
            </a:r>
            <a:r>
              <a:rPr sz="1500" dirty="0">
                <a:latin typeface="Microsoft JhengHei"/>
                <a:cs typeface="Microsoft JhengHei"/>
              </a:rPr>
              <a:t>比</a:t>
            </a:r>
            <a:r>
              <a:rPr sz="1500" spc="-10" dirty="0">
                <a:latin typeface="Microsoft JhengHei"/>
                <a:cs typeface="Microsoft JhengHei"/>
              </a:rPr>
              <a:t>110</a:t>
            </a:r>
            <a:r>
              <a:rPr sz="1500" dirty="0">
                <a:latin typeface="Microsoft JhengHei"/>
                <a:cs typeface="Microsoft JhengHei"/>
              </a:rPr>
              <a:t>學年上學期</a:t>
            </a:r>
            <a:r>
              <a:rPr sz="15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增加約</a:t>
            </a:r>
            <a:r>
              <a:rPr sz="15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6,388,740</a:t>
            </a:r>
            <a:r>
              <a:rPr sz="15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元</a:t>
            </a:r>
            <a:r>
              <a:rPr sz="1500" dirty="0">
                <a:latin typeface="Microsoft JhengHei"/>
                <a:cs typeface="Microsoft JhengHei"/>
              </a:rPr>
              <a:t>，</a:t>
            </a:r>
            <a:r>
              <a:rPr sz="1500" spc="10" dirty="0">
                <a:latin typeface="Microsoft JhengHei"/>
                <a:cs typeface="Microsoft JhengHei"/>
              </a:rPr>
              <a:t>約</a:t>
            </a:r>
            <a:r>
              <a:rPr sz="1500" dirty="0">
                <a:latin typeface="Microsoft JhengHei"/>
                <a:cs typeface="Microsoft JhengHei"/>
              </a:rPr>
              <a:t>17%)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1518" y="129031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06FC0"/>
                </a:solidFill>
                <a:latin typeface="Arial MT"/>
                <a:cs typeface="Arial MT"/>
              </a:rPr>
              <a:t>7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086611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383" y="6400291"/>
            <a:ext cx="1663700" cy="34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4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高雄醫學大學</a:t>
            </a:r>
            <a:r>
              <a:rPr sz="1050" spc="13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總務處</a:t>
            </a:r>
            <a:endParaRPr sz="1050">
              <a:latin typeface="Microsoft JhengHei"/>
              <a:cs typeface="Microsoft JhengHei"/>
            </a:endParaRPr>
          </a:p>
          <a:p>
            <a:pPr marL="12700">
              <a:lnSpc>
                <a:spcPts val="124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KMU</a:t>
            </a:r>
            <a:r>
              <a:rPr sz="10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Office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Affairs</a:t>
            </a:r>
            <a:endParaRPr sz="10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6423659"/>
            <a:ext cx="428244" cy="42824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72715" y="457834"/>
            <a:ext cx="5029200" cy="558165"/>
          </a:xfrm>
          <a:custGeom>
            <a:avLst/>
            <a:gdLst/>
            <a:ahLst/>
            <a:cxnLst/>
            <a:rect l="l" t="t" r="r" b="b"/>
            <a:pathLst>
              <a:path w="5029200" h="558165">
                <a:moveTo>
                  <a:pt x="5029187" y="0"/>
                </a:moveTo>
                <a:lnTo>
                  <a:pt x="5029187" y="0"/>
                </a:lnTo>
                <a:lnTo>
                  <a:pt x="0" y="0"/>
                </a:lnTo>
                <a:lnTo>
                  <a:pt x="0" y="557784"/>
                </a:lnTo>
                <a:lnTo>
                  <a:pt x="5029187" y="557784"/>
                </a:lnTo>
                <a:lnTo>
                  <a:pt x="50291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47115" y="488060"/>
            <a:ext cx="676973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40" dirty="0">
                <a:latin typeface="Microsoft JhengHei"/>
                <a:cs typeface="Microsoft JhengHei"/>
              </a:rPr>
              <a:t>比</a:t>
            </a:r>
            <a:r>
              <a:rPr sz="3300" spc="-35" dirty="0">
                <a:latin typeface="Microsoft JhengHei"/>
                <a:cs typeface="Microsoft JhengHei"/>
              </a:rPr>
              <a:t>較</a:t>
            </a:r>
            <a:r>
              <a:rPr sz="3300" spc="-45" dirty="0">
                <a:latin typeface="Microsoft JhengHei"/>
                <a:cs typeface="Microsoft JhengHei"/>
              </a:rPr>
              <a:t>110/</a:t>
            </a:r>
            <a:r>
              <a:rPr sz="3300" spc="-40" dirty="0">
                <a:latin typeface="Microsoft JhengHei"/>
                <a:cs typeface="Microsoft JhengHei"/>
              </a:rPr>
              <a:t>推</a:t>
            </a:r>
            <a:r>
              <a:rPr sz="3300" spc="-35" dirty="0">
                <a:latin typeface="Microsoft JhengHei"/>
                <a:cs typeface="Microsoft JhengHei"/>
              </a:rPr>
              <a:t>估</a:t>
            </a:r>
            <a:r>
              <a:rPr sz="3300" spc="-45" dirty="0">
                <a:latin typeface="Microsoft JhengHei"/>
                <a:cs typeface="Microsoft JhengHei"/>
              </a:rPr>
              <a:t>111</a:t>
            </a:r>
            <a:r>
              <a:rPr sz="3300" spc="-40" dirty="0">
                <a:latin typeface="Microsoft JhengHei"/>
                <a:cs typeface="Microsoft JhengHei"/>
              </a:rPr>
              <a:t>下學期用電</a:t>
            </a:r>
            <a:r>
              <a:rPr sz="3300" spc="-35" dirty="0">
                <a:latin typeface="Microsoft JhengHei"/>
                <a:cs typeface="Microsoft JhengHei"/>
              </a:rPr>
              <a:t>量/費用</a:t>
            </a:r>
            <a:endParaRPr sz="33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02332" y="2372232"/>
            <a:ext cx="497205" cy="329565"/>
          </a:xfrm>
          <a:custGeom>
            <a:avLst/>
            <a:gdLst/>
            <a:ahLst/>
            <a:cxnLst/>
            <a:rect l="l" t="t" r="r" b="b"/>
            <a:pathLst>
              <a:path w="497205" h="329564">
                <a:moveTo>
                  <a:pt x="496824" y="0"/>
                </a:moveTo>
                <a:lnTo>
                  <a:pt x="0" y="0"/>
                </a:lnTo>
                <a:lnTo>
                  <a:pt x="0" y="329184"/>
                </a:lnTo>
                <a:lnTo>
                  <a:pt x="496824" y="329184"/>
                </a:lnTo>
                <a:lnTo>
                  <a:pt x="4968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8865" y="1306581"/>
            <a:ext cx="3976370" cy="140208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465"/>
              </a:spcBef>
              <a:buClr>
                <a:srgbClr val="1CACE3"/>
              </a:buClr>
              <a:buSzPct val="94871"/>
              <a:buFont typeface="Wingdings"/>
              <a:buChar char=""/>
              <a:tabLst>
                <a:tab pos="199390" algn="l"/>
              </a:tabLst>
            </a:pP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110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學年下學期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(111.2~111.7)</a:t>
            </a:r>
            <a:endParaRPr sz="1950">
              <a:latin typeface="Microsoft JhengHei"/>
              <a:cs typeface="Microsoft JhengHei"/>
            </a:endParaRPr>
          </a:p>
          <a:p>
            <a:pPr marL="198120">
              <a:lnSpc>
                <a:spcPct val="100000"/>
              </a:lnSpc>
              <a:spcBef>
                <a:spcPts val="375"/>
              </a:spcBef>
            </a:pPr>
            <a:r>
              <a:rPr sz="1950" dirty="0">
                <a:solidFill>
                  <a:srgbClr val="124262"/>
                </a:solidFill>
                <a:latin typeface="Microsoft JhengHei"/>
                <a:cs typeface="Microsoft JhengHei"/>
              </a:rPr>
              <a:t>用電量累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計</a:t>
            </a:r>
            <a:r>
              <a:rPr sz="1950" spc="-110" dirty="0">
                <a:solidFill>
                  <a:srgbClr val="124262"/>
                </a:solidFill>
                <a:latin typeface="Microsoft JhengHei"/>
                <a:cs typeface="Microsoft JhengHei"/>
              </a:rPr>
              <a:t> </a:t>
            </a:r>
            <a:r>
              <a:rPr sz="1950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11,705,046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度</a:t>
            </a:r>
            <a:endParaRPr sz="1950">
              <a:latin typeface="Microsoft JhengHei"/>
              <a:cs typeface="Microsoft JhengHei"/>
            </a:endParaRPr>
          </a:p>
          <a:p>
            <a:pPr marL="198120">
              <a:lnSpc>
                <a:spcPct val="100000"/>
              </a:lnSpc>
              <a:spcBef>
                <a:spcPts val="360"/>
              </a:spcBef>
              <a:tabLst>
                <a:tab pos="1498600" algn="l"/>
              </a:tabLst>
            </a:pP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電費累計	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30</a:t>
            </a:r>
            <a:r>
              <a:rPr sz="1950" dirty="0">
                <a:solidFill>
                  <a:srgbClr val="124262"/>
                </a:solidFill>
                <a:latin typeface="Microsoft JhengHei"/>
                <a:cs typeface="Microsoft JhengHei"/>
              </a:rPr>
              <a:t>,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950</a:t>
            </a:r>
            <a:r>
              <a:rPr sz="1950" dirty="0">
                <a:solidFill>
                  <a:srgbClr val="124262"/>
                </a:solidFill>
                <a:latin typeface="Microsoft JhengHei"/>
                <a:cs typeface="Microsoft JhengHei"/>
              </a:rPr>
              <a:t>,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728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元</a:t>
            </a:r>
            <a:endParaRPr sz="1950">
              <a:latin typeface="Microsoft JhengHei"/>
              <a:cs typeface="Microsoft JhengHei"/>
            </a:endParaRPr>
          </a:p>
          <a:p>
            <a:pPr marL="198755" indent="-186690">
              <a:lnSpc>
                <a:spcPct val="100000"/>
              </a:lnSpc>
              <a:spcBef>
                <a:spcPts val="370"/>
              </a:spcBef>
              <a:buClr>
                <a:srgbClr val="1CACE3"/>
              </a:buClr>
              <a:buSzPct val="94871"/>
              <a:buFont typeface="Wingdings"/>
              <a:buChar char=""/>
              <a:tabLst>
                <a:tab pos="199390" algn="l"/>
              </a:tabLst>
            </a:pP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111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學年推估下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半</a:t>
            </a:r>
            <a:r>
              <a:rPr sz="1950" dirty="0">
                <a:solidFill>
                  <a:srgbClr val="124262"/>
                </a:solidFill>
                <a:latin typeface="Microsoft JhengHei"/>
                <a:cs typeface="Microsoft JhengHei"/>
              </a:rPr>
              <a:t>年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(112.2~112.7)</a:t>
            </a:r>
            <a:endParaRPr sz="195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753" y="2680868"/>
            <a:ext cx="2589530" cy="715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999"/>
              </a:lnSpc>
              <a:spcBef>
                <a:spcPts val="95"/>
              </a:spcBef>
            </a:pP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推估用量</a:t>
            </a:r>
            <a:r>
              <a:rPr sz="1950" spc="-100" dirty="0">
                <a:solidFill>
                  <a:srgbClr val="124262"/>
                </a:solidFill>
                <a:latin typeface="Microsoft JhengHei"/>
                <a:cs typeface="Microsoft JhengHei"/>
              </a:rPr>
              <a:t> </a:t>
            </a:r>
            <a:r>
              <a:rPr sz="1950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12,524,456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度 </a:t>
            </a:r>
            <a:r>
              <a:rPr sz="19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推估電費</a:t>
            </a:r>
            <a:r>
              <a:rPr sz="1950" spc="-10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95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38,000,000</a:t>
            </a:r>
            <a:r>
              <a:rPr sz="1950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元</a:t>
            </a:r>
            <a:endParaRPr sz="195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7980" y="2715132"/>
            <a:ext cx="4289425" cy="6737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82550" rIns="0" bIns="0" rtlCol="0">
            <a:spAutoFit/>
          </a:bodyPr>
          <a:lstStyle/>
          <a:p>
            <a:pPr marR="3175">
              <a:lnSpc>
                <a:spcPct val="100000"/>
              </a:lnSpc>
              <a:spcBef>
                <a:spcPts val="650"/>
              </a:spcBef>
            </a:pPr>
            <a:r>
              <a:rPr sz="1500" spc="-5" dirty="0">
                <a:latin typeface="Microsoft JhengHei"/>
                <a:cs typeface="Microsoft JhengHei"/>
              </a:rPr>
              <a:t>(</a:t>
            </a:r>
            <a:r>
              <a:rPr sz="1500" dirty="0">
                <a:latin typeface="Microsoft JhengHei"/>
                <a:cs typeface="Microsoft JhengHei"/>
              </a:rPr>
              <a:t>推估比</a:t>
            </a:r>
            <a:r>
              <a:rPr sz="1500" spc="-10" dirty="0">
                <a:latin typeface="Microsoft JhengHei"/>
                <a:cs typeface="Microsoft JhengHei"/>
              </a:rPr>
              <a:t>110</a:t>
            </a:r>
            <a:r>
              <a:rPr sz="1500" dirty="0">
                <a:latin typeface="Microsoft JhengHei"/>
                <a:cs typeface="Microsoft JhengHei"/>
              </a:rPr>
              <a:t>學年下學期增加</a:t>
            </a:r>
            <a:r>
              <a:rPr sz="1500" spc="-5" dirty="0">
                <a:latin typeface="Microsoft JhengHei"/>
                <a:cs typeface="Microsoft JhengHei"/>
              </a:rPr>
              <a:t>819,410</a:t>
            </a:r>
            <a:r>
              <a:rPr sz="1500" dirty="0">
                <a:latin typeface="Microsoft JhengHei"/>
                <a:cs typeface="Microsoft JhengHei"/>
              </a:rPr>
              <a:t>度，</a:t>
            </a:r>
            <a:r>
              <a:rPr sz="1500" spc="10" dirty="0">
                <a:latin typeface="Microsoft JhengHei"/>
                <a:cs typeface="Microsoft JhengHei"/>
              </a:rPr>
              <a:t>約</a:t>
            </a:r>
            <a:r>
              <a:rPr sz="1500" spc="-5" dirty="0">
                <a:latin typeface="Microsoft JhengHei"/>
                <a:cs typeface="Microsoft JhengHei"/>
              </a:rPr>
              <a:t>7%)</a:t>
            </a:r>
            <a:endParaRPr sz="15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(</a:t>
            </a:r>
            <a:r>
              <a:rPr sz="1500" dirty="0">
                <a:solidFill>
                  <a:srgbClr val="FF0000"/>
                </a:solidFill>
                <a:latin typeface="Microsoft JhengHei"/>
                <a:cs typeface="Microsoft JhengHei"/>
              </a:rPr>
              <a:t>推估</a:t>
            </a:r>
            <a:r>
              <a:rPr sz="15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110</a:t>
            </a:r>
            <a:r>
              <a:rPr sz="1500" dirty="0">
                <a:solidFill>
                  <a:srgbClr val="FF0000"/>
                </a:solidFill>
                <a:latin typeface="Microsoft JhengHei"/>
                <a:cs typeface="Microsoft JhengHei"/>
              </a:rPr>
              <a:t>學年下學期增加約</a:t>
            </a:r>
            <a:r>
              <a:rPr sz="1500" spc="34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7,049,272</a:t>
            </a:r>
            <a:r>
              <a:rPr sz="1500" dirty="0">
                <a:solidFill>
                  <a:srgbClr val="FF0000"/>
                </a:solidFill>
                <a:latin typeface="Microsoft JhengHei"/>
                <a:cs typeface="Microsoft JhengHei"/>
              </a:rPr>
              <a:t>元，</a:t>
            </a:r>
            <a:r>
              <a:rPr sz="1500" spc="10" dirty="0">
                <a:solidFill>
                  <a:srgbClr val="FF0000"/>
                </a:solidFill>
                <a:latin typeface="Microsoft JhengHei"/>
                <a:cs typeface="Microsoft JhengHei"/>
              </a:rPr>
              <a:t>約</a:t>
            </a:r>
            <a:r>
              <a:rPr sz="15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23%)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5753" y="3415029"/>
            <a:ext cx="2194560" cy="32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111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學年度用電費用</a:t>
            </a:r>
            <a:endParaRPr sz="195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05352" y="3402457"/>
            <a:ext cx="393700" cy="304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83185" rIns="0" bIns="0" rtlCol="0">
            <a:spAutoFit/>
          </a:bodyPr>
          <a:lstStyle/>
          <a:p>
            <a:pPr>
              <a:lnSpc>
                <a:spcPts val="1745"/>
              </a:lnSpc>
              <a:spcBef>
                <a:spcPts val="655"/>
              </a:spcBef>
            </a:pPr>
            <a:r>
              <a:rPr sz="1500" b="1" dirty="0">
                <a:solidFill>
                  <a:srgbClr val="124262"/>
                </a:solidFill>
                <a:latin typeface="Microsoft JhengHei"/>
                <a:cs typeface="Microsoft JhengHei"/>
              </a:rPr>
              <a:t>推估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05352" y="3707257"/>
            <a:ext cx="2819400" cy="10795"/>
          </a:xfrm>
          <a:custGeom>
            <a:avLst/>
            <a:gdLst/>
            <a:ahLst/>
            <a:cxnLst/>
            <a:rect l="l" t="t" r="r" b="b"/>
            <a:pathLst>
              <a:path w="2819400" h="10795">
                <a:moveTo>
                  <a:pt x="2819400" y="0"/>
                </a:moveTo>
                <a:lnTo>
                  <a:pt x="0" y="0"/>
                </a:lnTo>
                <a:lnTo>
                  <a:pt x="0" y="10668"/>
                </a:lnTo>
                <a:lnTo>
                  <a:pt x="2819400" y="10668"/>
                </a:lnTo>
                <a:lnTo>
                  <a:pt x="2819400" y="0"/>
                </a:lnTo>
                <a:close/>
              </a:path>
            </a:pathLst>
          </a:custGeom>
          <a:solidFill>
            <a:srgbClr val="124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74160" y="3472942"/>
            <a:ext cx="5158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24262"/>
                </a:solidFill>
                <a:latin typeface="Microsoft JhengHei"/>
                <a:cs typeface="Microsoft JhengHei"/>
              </a:rPr>
              <a:t>增加</a:t>
            </a:r>
            <a:r>
              <a:rPr sz="1500" b="1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6</a:t>
            </a:r>
            <a:r>
              <a:rPr sz="1500" b="1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,3</a:t>
            </a:r>
            <a:r>
              <a:rPr sz="1500" b="1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88</a:t>
            </a:r>
            <a:r>
              <a:rPr sz="1500" b="1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,7</a:t>
            </a:r>
            <a:r>
              <a:rPr sz="1500" b="1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40+7</a:t>
            </a:r>
            <a:r>
              <a:rPr sz="1500" b="1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,0</a:t>
            </a:r>
            <a:r>
              <a:rPr sz="1500" b="1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49</a:t>
            </a:r>
            <a:r>
              <a:rPr sz="1500" b="1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,2</a:t>
            </a:r>
            <a:r>
              <a:rPr sz="1500" b="1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72</a:t>
            </a:r>
            <a:r>
              <a:rPr sz="1500" b="1" spc="5" dirty="0">
                <a:solidFill>
                  <a:srgbClr val="124262"/>
                </a:solidFill>
                <a:latin typeface="Microsoft JhengHei"/>
                <a:cs typeface="Microsoft JhengHei"/>
              </a:rPr>
              <a:t>=</a:t>
            </a:r>
            <a:r>
              <a:rPr sz="15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13</a:t>
            </a:r>
            <a:r>
              <a:rPr sz="15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,4</a:t>
            </a:r>
            <a:r>
              <a:rPr sz="15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38</a:t>
            </a:r>
            <a:r>
              <a:rPr sz="15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,0</a:t>
            </a:r>
            <a:r>
              <a:rPr sz="15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1</a:t>
            </a:r>
            <a:r>
              <a:rPr sz="15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2</a:t>
            </a:r>
            <a:r>
              <a:rPr sz="1500" b="1" u="sng" spc="3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元</a:t>
            </a:r>
            <a:r>
              <a:rPr sz="12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(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調漲15</a:t>
            </a:r>
            <a:r>
              <a:rPr sz="12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%</a:t>
            </a:r>
            <a:r>
              <a:rPr sz="1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Microsoft JhengHei"/>
                <a:cs typeface="Microsoft JhengHei"/>
              </a:rPr>
              <a:t>+疫情結束)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8865" y="4041088"/>
            <a:ext cx="7533005" cy="324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5"/>
              </a:spcBef>
              <a:buClr>
                <a:srgbClr val="1CACE3"/>
              </a:buClr>
              <a:buSzPct val="94871"/>
              <a:buFont typeface="Wingdings"/>
              <a:buChar char=""/>
              <a:tabLst>
                <a:tab pos="199390" algn="l"/>
              </a:tabLst>
            </a:pP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110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學年</a:t>
            </a:r>
            <a:r>
              <a:rPr sz="1950" spc="-5" dirty="0">
                <a:solidFill>
                  <a:srgbClr val="124262"/>
                </a:solidFill>
                <a:latin typeface="Microsoft JhengHei"/>
                <a:cs typeface="Microsoft JhengHei"/>
              </a:rPr>
              <a:t>度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水電</a:t>
            </a:r>
            <a:r>
              <a:rPr sz="1950" spc="-15" dirty="0">
                <a:solidFill>
                  <a:srgbClr val="124262"/>
                </a:solidFill>
                <a:latin typeface="Microsoft JhengHei"/>
                <a:cs typeface="Microsoft JhengHei"/>
              </a:rPr>
              <a:t>費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支</a:t>
            </a:r>
            <a:r>
              <a:rPr sz="1950" spc="-15" dirty="0">
                <a:solidFill>
                  <a:srgbClr val="124262"/>
                </a:solidFill>
                <a:latin typeface="Microsoft JhengHei"/>
                <a:cs typeface="Microsoft JhengHei"/>
              </a:rPr>
              <a:t>出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約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6,700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萬</a:t>
            </a:r>
            <a:r>
              <a:rPr sz="1950" spc="-15" dirty="0">
                <a:solidFill>
                  <a:srgbClr val="124262"/>
                </a:solidFill>
                <a:latin typeface="Microsoft JhengHei"/>
                <a:cs typeface="Microsoft JhengHei"/>
              </a:rPr>
              <a:t>元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，</a:t>
            </a:r>
            <a:r>
              <a:rPr sz="1950" spc="-15" dirty="0">
                <a:solidFill>
                  <a:srgbClr val="124262"/>
                </a:solidFill>
                <a:latin typeface="Microsoft JhengHei"/>
                <a:cs typeface="Microsoft JhengHei"/>
              </a:rPr>
              <a:t>推</a:t>
            </a:r>
            <a:r>
              <a:rPr sz="1950" dirty="0">
                <a:solidFill>
                  <a:srgbClr val="124262"/>
                </a:solidFill>
                <a:latin typeface="Microsoft JhengHei"/>
                <a:cs typeface="Microsoft JhengHei"/>
              </a:rPr>
              <a:t>估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111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學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年</a:t>
            </a:r>
            <a:r>
              <a:rPr sz="1950" spc="5" dirty="0">
                <a:solidFill>
                  <a:srgbClr val="124262"/>
                </a:solidFill>
                <a:latin typeface="Microsoft JhengHei"/>
                <a:cs typeface="Microsoft JhengHei"/>
              </a:rPr>
              <a:t>度</a:t>
            </a:r>
            <a:r>
              <a:rPr sz="1950" spc="-10" dirty="0">
                <a:solidFill>
                  <a:srgbClr val="124262"/>
                </a:solidFill>
                <a:latin typeface="Microsoft JhengHei"/>
                <a:cs typeface="Microsoft JhengHei"/>
              </a:rPr>
              <a:t>執行</a:t>
            </a:r>
            <a:r>
              <a:rPr sz="1950" u="heavy" spc="-10" dirty="0">
                <a:solidFill>
                  <a:srgbClr val="124262"/>
                </a:solidFill>
                <a:uFill>
                  <a:solidFill>
                    <a:srgbClr val="124262"/>
                  </a:solidFill>
                </a:uFill>
                <a:latin typeface="Microsoft JhengHei"/>
                <a:cs typeface="Microsoft JhengHei"/>
              </a:rPr>
              <a:t>8,000</a:t>
            </a:r>
            <a:r>
              <a:rPr sz="1950" u="heavy" spc="5" dirty="0">
                <a:solidFill>
                  <a:srgbClr val="124262"/>
                </a:solidFill>
                <a:uFill>
                  <a:solidFill>
                    <a:srgbClr val="124262"/>
                  </a:solidFill>
                </a:uFill>
                <a:latin typeface="Microsoft JhengHei"/>
                <a:cs typeface="Microsoft JhengHei"/>
              </a:rPr>
              <a:t>萬元</a:t>
            </a:r>
            <a:endParaRPr sz="195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8321" y="4384675"/>
            <a:ext cx="3740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100"/>
              </a:spcBef>
              <a:buClr>
                <a:srgbClr val="1CACE3"/>
              </a:buClr>
              <a:buSzPct val="82500"/>
              <a:buFont typeface="Wingdings"/>
              <a:buChar char=""/>
              <a:tabLst>
                <a:tab pos="455930" algn="l"/>
                <a:tab pos="456565" algn="l"/>
              </a:tabLst>
            </a:pPr>
            <a:r>
              <a:rPr sz="2000" dirty="0">
                <a:solidFill>
                  <a:srgbClr val="404040"/>
                </a:solidFill>
                <a:latin typeface="Microsoft JhengHei"/>
                <a:cs typeface="Microsoft JhengHei"/>
              </a:rPr>
              <a:t>111學年預算</a:t>
            </a:r>
            <a:r>
              <a:rPr sz="20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Microsoft JhengHei"/>
                <a:cs typeface="Microsoft JhengHei"/>
              </a:rPr>
              <a:t>核定</a:t>
            </a:r>
            <a:r>
              <a:rPr sz="20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Microsoft JhengHei"/>
                <a:cs typeface="Microsoft JhengHei"/>
              </a:rPr>
              <a:t>7,400</a:t>
            </a:r>
            <a:r>
              <a:rPr sz="20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Microsoft JhengHei"/>
                <a:cs typeface="Microsoft JhengHei"/>
              </a:rPr>
              <a:t>萬元</a:t>
            </a:r>
            <a:r>
              <a:rPr sz="2000" b="1" u="heavy" spc="-3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Microsoft JhengHei"/>
                <a:cs typeface="Microsoft JhengHei"/>
              </a:rPr>
              <a:t> 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4780" y="4370196"/>
            <a:ext cx="2679700" cy="33845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730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215"/>
              </a:spcBef>
            </a:pPr>
            <a:r>
              <a:rPr sz="20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Microsoft JhengHei"/>
                <a:cs typeface="Microsoft JhengHei"/>
              </a:rPr>
              <a:t>(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預估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不足至少</a:t>
            </a:r>
            <a:r>
              <a:rPr sz="20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600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萬元)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1518" y="129031"/>
            <a:ext cx="1003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006FC0"/>
                </a:solidFill>
                <a:latin typeface="Arial MT"/>
                <a:cs typeface="Arial MT"/>
              </a:rPr>
              <a:t>8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3902" y="6489598"/>
            <a:ext cx="1397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節能減廢	妥善資產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4102" y="6489598"/>
            <a:ext cx="139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700" algn="l"/>
              </a:tabLst>
            </a:pPr>
            <a:r>
              <a:rPr sz="12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風調雨順	校園平和</a:t>
            </a:r>
            <a:endParaRPr sz="12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8442" y="5278120"/>
            <a:ext cx="5535295" cy="594360"/>
            <a:chOff x="2528442" y="5278120"/>
            <a:chExt cx="5535295" cy="594360"/>
          </a:xfrm>
        </p:grpSpPr>
        <p:sp>
          <p:nvSpPr>
            <p:cNvPr id="3" name="object 3"/>
            <p:cNvSpPr/>
            <p:nvPr/>
          </p:nvSpPr>
          <p:spPr>
            <a:xfrm>
              <a:off x="4627372" y="5278120"/>
              <a:ext cx="3435985" cy="297180"/>
            </a:xfrm>
            <a:custGeom>
              <a:avLst/>
              <a:gdLst/>
              <a:ahLst/>
              <a:cxnLst/>
              <a:rect l="l" t="t" r="r" b="b"/>
              <a:pathLst>
                <a:path w="3435984" h="297179">
                  <a:moveTo>
                    <a:pt x="3435985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3435985" y="297179"/>
                  </a:lnTo>
                  <a:lnTo>
                    <a:pt x="3435985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8442" y="5575287"/>
              <a:ext cx="2099310" cy="297180"/>
            </a:xfrm>
            <a:custGeom>
              <a:avLst/>
              <a:gdLst/>
              <a:ahLst/>
              <a:cxnLst/>
              <a:rect l="l" t="t" r="r" b="b"/>
              <a:pathLst>
                <a:path w="2099310" h="297179">
                  <a:moveTo>
                    <a:pt x="2098929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2098929" y="297179"/>
                  </a:lnTo>
                  <a:lnTo>
                    <a:pt x="2098929" y="0"/>
                  </a:lnTo>
                  <a:close/>
                </a:path>
              </a:pathLst>
            </a:custGeom>
            <a:solidFill>
              <a:srgbClr val="EAEE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3542" y="5329174"/>
              <a:ext cx="4201160" cy="509270"/>
            </a:xfrm>
            <a:custGeom>
              <a:avLst/>
              <a:gdLst/>
              <a:ahLst/>
              <a:cxnLst/>
              <a:rect l="l" t="t" r="r" b="b"/>
              <a:pathLst>
                <a:path w="4201159" h="509270">
                  <a:moveTo>
                    <a:pt x="766572" y="298691"/>
                  </a:moveTo>
                  <a:lnTo>
                    <a:pt x="0" y="298691"/>
                  </a:lnTo>
                  <a:lnTo>
                    <a:pt x="0" y="509003"/>
                  </a:lnTo>
                  <a:lnTo>
                    <a:pt x="766572" y="509003"/>
                  </a:lnTo>
                  <a:lnTo>
                    <a:pt x="766572" y="298691"/>
                  </a:lnTo>
                  <a:close/>
                </a:path>
                <a:path w="4201159" h="509270">
                  <a:moveTo>
                    <a:pt x="4200779" y="297167"/>
                  </a:moveTo>
                  <a:lnTo>
                    <a:pt x="4010279" y="297167"/>
                  </a:lnTo>
                  <a:lnTo>
                    <a:pt x="3060827" y="297167"/>
                  </a:lnTo>
                  <a:lnTo>
                    <a:pt x="2103755" y="297167"/>
                  </a:lnTo>
                  <a:lnTo>
                    <a:pt x="2103755" y="509003"/>
                  </a:lnTo>
                  <a:lnTo>
                    <a:pt x="3060827" y="509003"/>
                  </a:lnTo>
                  <a:lnTo>
                    <a:pt x="4010279" y="509003"/>
                  </a:lnTo>
                  <a:lnTo>
                    <a:pt x="4200779" y="509003"/>
                  </a:lnTo>
                  <a:lnTo>
                    <a:pt x="4200779" y="297167"/>
                  </a:lnTo>
                  <a:close/>
                </a:path>
                <a:path w="4201159" h="509270">
                  <a:moveTo>
                    <a:pt x="4200779" y="0"/>
                  </a:moveTo>
                  <a:lnTo>
                    <a:pt x="3438779" y="0"/>
                  </a:lnTo>
                  <a:lnTo>
                    <a:pt x="3248279" y="0"/>
                  </a:lnTo>
                  <a:lnTo>
                    <a:pt x="3057779" y="0"/>
                  </a:lnTo>
                  <a:lnTo>
                    <a:pt x="3057779" y="211836"/>
                  </a:lnTo>
                  <a:lnTo>
                    <a:pt x="3248279" y="211836"/>
                  </a:lnTo>
                  <a:lnTo>
                    <a:pt x="3438779" y="211836"/>
                  </a:lnTo>
                  <a:lnTo>
                    <a:pt x="4200779" y="211836"/>
                  </a:lnTo>
                  <a:lnTo>
                    <a:pt x="42007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67371" y="4980940"/>
          <a:ext cx="6990715" cy="891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785"/>
                <a:gridCol w="2099310"/>
                <a:gridCol w="3436620"/>
              </a:tblGrid>
              <a:tr h="297180">
                <a:tc>
                  <a:txBody>
                    <a:bodyPr/>
                    <a:lstStyle/>
                    <a:p>
                      <a:pPr marR="4337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學年度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金額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備考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500" spc="-20" dirty="0">
                          <a:latin typeface="Times New Roman"/>
                          <a:cs typeface="Times New Roman"/>
                        </a:rPr>
                        <a:t>110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2,894,258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110/08~111/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04</a:t>
                      </a:r>
                      <a:r>
                        <a:rPr sz="1500" spc="-10" dirty="0">
                          <a:latin typeface="SimSun"/>
                          <a:cs typeface="SimSun"/>
                        </a:rPr>
                        <a:t>：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2,627,558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7167">
                <a:tc>
                  <a:txBody>
                    <a:bodyPr/>
                    <a:lstStyle/>
                    <a:p>
                      <a:pPr marR="39116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-35" dirty="0">
                          <a:latin typeface="Times New Roman"/>
                          <a:cs typeface="Times New Roman"/>
                        </a:rPr>
                        <a:t>111</a:t>
                      </a:r>
                      <a:r>
                        <a:rPr sz="1500" spc="10" dirty="0">
                          <a:latin typeface="SimSun"/>
                          <a:cs typeface="SimSun"/>
                        </a:rPr>
                        <a:t>學年</a:t>
                      </a:r>
                      <a:endParaRPr sz="1500">
                        <a:latin typeface="SimSun"/>
                        <a:cs typeface="SimSu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5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5,403,584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500" spc="10" dirty="0">
                          <a:latin typeface="SimSun"/>
                          <a:cs typeface="SimSun"/>
                        </a:rPr>
                        <a:t>資料時</a:t>
                      </a:r>
                      <a:r>
                        <a:rPr sz="1500" dirty="0">
                          <a:latin typeface="SimSun"/>
                          <a:cs typeface="SimSun"/>
                        </a:rPr>
                        <a:t>間</a:t>
                      </a:r>
                      <a:r>
                        <a:rPr sz="1500" spc="5" dirty="0">
                          <a:latin typeface="SimSun"/>
                          <a:cs typeface="SimSun"/>
                        </a:rPr>
                        <a:t>為</a:t>
                      </a:r>
                      <a:r>
                        <a:rPr sz="1500" spc="-55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/08</a:t>
                      </a:r>
                      <a:r>
                        <a:rPr sz="1500" spc="-5" dirty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sz="1500" spc="-5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5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04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7371" y="390143"/>
            <a:ext cx="7002335" cy="45971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2462</Words>
  <Application>Microsoft Office PowerPoint</Application>
  <PresentationFormat>如螢幕大小 (4:3)</PresentationFormat>
  <Paragraphs>1040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4" baseType="lpstr">
      <vt:lpstr>Arial MT</vt:lpstr>
      <vt:lpstr>Malgun Gothic</vt:lpstr>
      <vt:lpstr>SimSun</vt:lpstr>
      <vt:lpstr>Yu Gothic UI</vt:lpstr>
      <vt:lpstr>Microsoft JhengHei</vt:lpstr>
      <vt:lpstr>Arial</vt:lpstr>
      <vt:lpstr>Calibri</vt:lpstr>
      <vt:lpstr>Franklin Gothic Medium</vt:lpstr>
      <vt:lpstr>Times New Roman</vt:lpstr>
      <vt:lpstr>Wingdings</vt:lpstr>
      <vt:lpstr>Office Theme</vt:lpstr>
      <vt:lpstr>111學年度第7次校務首長會議</vt:lpstr>
      <vt:lpstr>簡報大綱</vt:lpstr>
      <vt:lpstr>「校園環境保護暨能資源管理政策宣言」 於107.12.13 107學年度第5次行政會議通過</vt:lpstr>
      <vt:lpstr>節能績效</vt:lpstr>
      <vt:lpstr>比較近三年度用電度數及費用</vt:lpstr>
      <vt:lpstr>比較近三個月用電度數及費用</vt:lpstr>
      <vt:lpstr>比較110/111上學期用電量/費用</vt:lpstr>
      <vt:lpstr>比較110/推估111下學期用電量/費用</vt:lpstr>
      <vt:lpstr>PowerPoint 簡報</vt:lpstr>
      <vt:lpstr>策略措施</vt:lpstr>
      <vt:lpstr>PowerPoint 簡報</vt:lpstr>
      <vt:lpstr>汰換低效率設備(1/3)</vt:lpstr>
      <vt:lpstr>汰換低效率設備(2/3)</vt:lpstr>
      <vt:lpstr>全校低溫冷凍冰櫃 購置時間</vt:lpstr>
      <vt:lpstr>有15年以上低溫冰箱之單位</vt:lpstr>
      <vt:lpstr>PowerPoint 簡報</vt:lpstr>
      <vt:lpstr>汰換低效率設備 (3/3)</vt:lpstr>
      <vt:lpstr>照明節能成效</vt:lpstr>
      <vt:lpstr>PowerPoint 簡報</vt:lpstr>
      <vt:lpstr>優化監控系統，智慧節能管控</vt:lpstr>
      <vt:lpstr>比較各大樓用電度數</vt:lpstr>
      <vt:lpstr>各大樓用電能源使用強度指標暨EUI比較 (111年5月)</vt:lpstr>
      <vt:lpstr>中央空調及送排風系統用電設備</vt:lpstr>
      <vt:lpstr>  冰水主機-16台運轉機制 </vt:lpstr>
      <vt:lpstr>3月份各空調機房用電情形</vt:lpstr>
      <vt:lpstr>3月份各空調機房用電情形</vt:lpstr>
      <vt:lpstr>3月份各空調機房用電情形</vt:lpstr>
      <vt:lpstr>3月份各空調機房用電情形</vt:lpstr>
      <vt:lpstr>冰水主機管理</vt:lpstr>
      <vt:lpstr>調整場地租費 反映電價成本</vt:lpstr>
      <vt:lpstr>運動田徑場部份用電計費</vt:lpstr>
      <vt:lpstr>綜合球場用電計費</vt:lpstr>
      <vt:lpstr>台電112年1月1日起調整時間電價 (1/2)</vt:lpstr>
      <vt:lpstr>台電112年1月1日起調整時間電價 (2/2)</vt:lpstr>
      <vt:lpstr>用電多 電費少</vt:lpstr>
      <vt:lpstr>已盤點台電公司提供移轉夜尖峰用電之建議作法(1/3)</vt:lpstr>
      <vt:lpstr>已盤點台電公司提供移轉夜尖峰用電之建議作法(2/3)</vt:lpstr>
      <vt:lpstr>已盤點台電公司提供移轉夜尖峰用電之建議作法(3/3)</vt:lpstr>
      <vt:lpstr>現行(教/職/辦公室/教室/宿舍)空調管控</vt:lpstr>
      <vt:lpstr>建議方向</vt:lpstr>
      <vt:lpstr>他山之石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嚴重特殊傳染性肺炎防疫小組會議  ~ 總務處配合事項</dc:title>
  <dc:creator>kmupc11</dc:creator>
  <cp:lastModifiedBy>kmuuser</cp:lastModifiedBy>
  <cp:revision>1</cp:revision>
  <dcterms:created xsi:type="dcterms:W3CDTF">2023-07-03T00:12:48Z</dcterms:created>
  <dcterms:modified xsi:type="dcterms:W3CDTF">2023-07-03T00:13:55Z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2023-07-03T00:00:00Z</vt:filetime>
  </property>
</Properties>
</file>